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77"/>
  </p:notesMasterIdLst>
  <p:sldIdLst>
    <p:sldId id="342" r:id="rId3"/>
    <p:sldId id="343" r:id="rId4"/>
    <p:sldId id="309" r:id="rId5"/>
    <p:sldId id="411" r:id="rId6"/>
    <p:sldId id="419" r:id="rId7"/>
    <p:sldId id="412" r:id="rId8"/>
    <p:sldId id="628" r:id="rId9"/>
    <p:sldId id="416" r:id="rId10"/>
    <p:sldId id="418" r:id="rId11"/>
    <p:sldId id="360" r:id="rId12"/>
    <p:sldId id="361" r:id="rId13"/>
    <p:sldId id="263" r:id="rId14"/>
    <p:sldId id="341" r:id="rId15"/>
    <p:sldId id="259" r:id="rId16"/>
    <p:sldId id="265" r:id="rId17"/>
    <p:sldId id="629" r:id="rId18"/>
    <p:sldId id="266" r:id="rId19"/>
    <p:sldId id="318" r:id="rId20"/>
    <p:sldId id="462" r:id="rId21"/>
    <p:sldId id="699" r:id="rId22"/>
    <p:sldId id="324" r:id="rId23"/>
    <p:sldId id="325" r:id="rId24"/>
    <p:sldId id="432" r:id="rId25"/>
    <p:sldId id="396" r:id="rId26"/>
    <p:sldId id="348" r:id="rId27"/>
    <p:sldId id="347" r:id="rId28"/>
    <p:sldId id="329" r:id="rId29"/>
    <p:sldId id="387" r:id="rId30"/>
    <p:sldId id="349" r:id="rId31"/>
    <p:sldId id="757" r:id="rId32"/>
    <p:sldId id="446" r:id="rId33"/>
    <p:sldId id="332" r:id="rId34"/>
    <p:sldId id="381" r:id="rId35"/>
    <p:sldId id="333" r:id="rId36"/>
    <p:sldId id="397" r:id="rId37"/>
    <p:sldId id="448" r:id="rId38"/>
    <p:sldId id="334" r:id="rId39"/>
    <p:sldId id="336" r:id="rId40"/>
    <p:sldId id="362" r:id="rId41"/>
    <p:sldId id="595" r:id="rId42"/>
    <p:sldId id="449" r:id="rId43"/>
    <p:sldId id="409" r:id="rId44"/>
    <p:sldId id="452" r:id="rId45"/>
    <p:sldId id="272" r:id="rId46"/>
    <p:sldId id="437" r:id="rId47"/>
    <p:sldId id="274" r:id="rId48"/>
    <p:sldId id="453" r:id="rId49"/>
    <p:sldId id="401" r:id="rId50"/>
    <p:sldId id="402" r:id="rId51"/>
    <p:sldId id="403" r:id="rId52"/>
    <p:sldId id="277" r:id="rId53"/>
    <p:sldId id="398" r:id="rId54"/>
    <p:sldId id="345" r:id="rId55"/>
    <p:sldId id="280" r:id="rId56"/>
    <p:sldId id="455" r:id="rId57"/>
    <p:sldId id="454" r:id="rId58"/>
    <p:sldId id="281" r:id="rId59"/>
    <p:sldId id="282" r:id="rId60"/>
    <p:sldId id="354" r:id="rId61"/>
    <p:sldId id="756" r:id="rId62"/>
    <p:sldId id="296" r:id="rId63"/>
    <p:sldId id="451" r:id="rId64"/>
    <p:sldId id="298" r:id="rId65"/>
    <p:sldId id="630" r:id="rId66"/>
    <p:sldId id="631" r:id="rId67"/>
    <p:sldId id="632" r:id="rId68"/>
    <p:sldId id="755" r:id="rId69"/>
    <p:sldId id="634" r:id="rId70"/>
    <p:sldId id="458" r:id="rId71"/>
    <p:sldId id="461" r:id="rId72"/>
    <p:sldId id="404" r:id="rId73"/>
    <p:sldId id="405" r:id="rId74"/>
    <p:sldId id="758" r:id="rId75"/>
    <p:sldId id="406" r:id="rId76"/>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rgbClr val="0000CC"/>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rgbClr val="0000CC"/>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rgbClr val="0000CC"/>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rgbClr val="0000CC"/>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rgbClr val="0000CC"/>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rgbClr val="0000CC"/>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rgbClr val="0000CC"/>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rgbClr val="0000CC"/>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rgbClr val="0000CC"/>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7">
          <p15:clr>
            <a:srgbClr val="A4A3A4"/>
          </p15:clr>
        </p15:guide>
        <p15:guide id="2" pos="28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003399"/>
    <a:srgbClr val="66CCFF"/>
    <a:srgbClr val="0000CC"/>
    <a:srgbClr val="000000"/>
    <a:srgbClr val="FFFF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32" autoAdjust="0"/>
  </p:normalViewPr>
  <p:slideViewPr>
    <p:cSldViewPr showGuides="1">
      <p:cViewPr varScale="1">
        <p:scale>
          <a:sx n="68" d="100"/>
          <a:sy n="68" d="100"/>
        </p:scale>
        <p:origin x="1446" y="78"/>
      </p:cViewPr>
      <p:guideLst>
        <p:guide orient="horz" pos="2167"/>
        <p:guide pos="2847"/>
      </p:guideLst>
    </p:cSldViewPr>
  </p:slideViewPr>
  <p:notesTextViewPr>
    <p:cViewPr>
      <p:scale>
        <a:sx n="100" d="100"/>
        <a:sy n="100" d="100"/>
      </p:scale>
      <p:origin x="0" y="0"/>
    </p:cViewPr>
  </p:notesTextViewPr>
  <p:sorterViewPr>
    <p:cViewPr>
      <p:scale>
        <a:sx n="33" d="100"/>
        <a:sy n="33" d="100"/>
      </p:scale>
      <p:origin x="0" y="-14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sz="12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a:defRPr sz="12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Rot="1" noChangeAspect="1"/>
          </p:cNvSpPr>
          <p:nvPr>
            <p:ph type="sldImg" idx="2"/>
          </p:nvPr>
        </p:nvSpPr>
        <p:spPr>
          <a:xfrm>
            <a:off x="1143000" y="685800"/>
            <a:ext cx="4572000" cy="3429000"/>
          </a:xfrm>
          <a:prstGeom prst="rect">
            <a:avLst/>
          </a:prstGeom>
          <a:noFill/>
          <a:ln w="9525">
            <a:noFill/>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a:defRPr sz="12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a:defRPr sz="12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2D70B6-9D98-4A13-A023-2E1EB5DE44C4}" type="slidenum">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4470700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146" name="Rectangle 2"/>
          <p:cNvSpPr>
            <a:spLocks noGrp="1" noRot="1" noChangeAspect="1" noTextEdit="1"/>
          </p:cNvSpPr>
          <p:nvPr>
            <p:ph type="sldImg"/>
          </p:nvPr>
        </p:nvSpPr>
        <p:spPr/>
      </p:sp>
      <p:sp>
        <p:nvSpPr>
          <p:cNvPr id="6147" name="Rectangle 3"/>
          <p:cNvSpPr>
            <a:spLocks noGrp="1"/>
          </p:cNvSpPr>
          <p:nvPr>
            <p:ph type="body" idx="1"/>
          </p:nvPr>
        </p:nvSpPr>
        <p:spPr/>
        <p:txBody>
          <a:bodyPr wrap="square" lIns="91440" tIns="45720" rIns="91440" bIns="45720" anchor="ctr"/>
          <a:lstStyle/>
          <a:p>
            <a:pPr lvl="0" eaLnBrk="1" hangingPunct="1">
              <a:spcBef>
                <a:spcPct val="50000"/>
              </a:spcBef>
            </a:pP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43205804"/>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1202"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har char="•"/>
            </a:pPr>
            <a:fld id="{9A0DB2DC-4C9A-4742-B13C-FB6460FD3503}" type="slidenum">
              <a:rPr lang="en-US" altLang="zh-CN" dirty="0"/>
              <a:t>45</a:t>
            </a:fld>
            <a:endParaRPr lang="en-US" altLang="zh-CN" dirty="0"/>
          </a:p>
        </p:txBody>
      </p:sp>
      <p:sp>
        <p:nvSpPr>
          <p:cNvPr id="51203" name="Rectangle 2"/>
          <p:cNvSpPr>
            <a:spLocks noGrp="1" noRot="1" noChangeAspect="1" noTextEdit="1"/>
          </p:cNvSpPr>
          <p:nvPr>
            <p:ph type="sldImg"/>
          </p:nvPr>
        </p:nvSpPr>
        <p:spPr/>
      </p:sp>
      <p:sp>
        <p:nvSpPr>
          <p:cNvPr id="51204" name="Rectangle 3"/>
          <p:cNvSpPr>
            <a:spLocks noGrp="1"/>
          </p:cNvSpPr>
          <p:nvPr>
            <p:ph type="body" idx="1"/>
          </p:nvPr>
        </p:nvSpPr>
        <p:spPr>
          <a:xfrm>
            <a:off x="914400" y="4343400"/>
            <a:ext cx="5029200" cy="4114800"/>
          </a:xfrm>
        </p:spPr>
        <p:txBody>
          <a:bodyPr wrap="square" lIns="89730" tIns="44865" rIns="89730" bIns="44865" anchor="t"/>
          <a:lstStyle/>
          <a:p>
            <a:pPr lvl="0" eaLnBrk="1" hangingPunct="1"/>
            <a:endParaRPr lang="en-US" altLang="zh-CN" dirty="0"/>
          </a:p>
        </p:txBody>
      </p:sp>
    </p:spTree>
    <p:extLst>
      <p:ext uri="{BB962C8B-B14F-4D97-AF65-F5344CB8AC3E}">
        <p14:creationId xmlns:p14="http://schemas.microsoft.com/office/powerpoint/2010/main" val="3660267701"/>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p:txBody>
          <a:bodyPr wrap="square" lIns="91440" tIns="45720" rIns="91440" bIns="45720" anchor="ctr"/>
          <a:lstStyle/>
          <a:p>
            <a:pPr lvl="0"/>
            <a:endParaRPr lang="zh-CN" altLang="en-US" dirty="0"/>
          </a:p>
        </p:txBody>
      </p:sp>
      <p:sp>
        <p:nvSpPr>
          <p:cNvPr id="61444" name="灯片编号占位符 3"/>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har char="•"/>
            </a:pPr>
            <a:fld id="{9A0DB2DC-4C9A-4742-B13C-FB6460FD3503}" type="slidenum">
              <a:rPr lang="en-US" altLang="zh-CN" dirty="0"/>
              <a:t>54</a:t>
            </a:fld>
            <a:endParaRPr lang="en-US" altLang="zh-CN" dirty="0"/>
          </a:p>
        </p:txBody>
      </p:sp>
    </p:spTree>
    <p:extLst>
      <p:ext uri="{BB962C8B-B14F-4D97-AF65-F5344CB8AC3E}">
        <p14:creationId xmlns:p14="http://schemas.microsoft.com/office/powerpoint/2010/main" val="2545256327"/>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BD4492A-15BE-4C25-BCE3-24A28BFDC74C}" type="slidenum">
              <a:rPr lang="en-US" altLang="zh-CN" smtClean="0"/>
              <a:pPr>
                <a:defRPr/>
              </a:pPr>
              <a:t>73</a:t>
            </a:fld>
            <a:endParaRPr lang="en-US" altLang="zh-CN"/>
          </a:p>
        </p:txBody>
      </p:sp>
    </p:spTree>
    <p:extLst>
      <p:ext uri="{BB962C8B-B14F-4D97-AF65-F5344CB8AC3E}">
        <p14:creationId xmlns:p14="http://schemas.microsoft.com/office/powerpoint/2010/main" val="3786870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6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6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Rectangle 1026"/>
          <p:cNvSpPr>
            <a:spLocks noGrp="1"/>
          </p:cNvSpPr>
          <p:nvPr>
            <p:ph type="title"/>
          </p:nvPr>
        </p:nvSpPr>
        <p:spPr>
          <a:xfrm>
            <a:off x="685800" y="609600"/>
            <a:ext cx="7772400" cy="1143000"/>
          </a:xfrm>
          <a:prstGeom prst="rect">
            <a:avLst/>
          </a:prstGeom>
          <a:noFill/>
          <a:ln w="9525">
            <a:noFill/>
          </a:ln>
        </p:spPr>
        <p:txBody>
          <a:bodyPr anchor="ctr"/>
          <a:lstStyle/>
          <a:p>
            <a:pPr lvl="0"/>
            <a:r>
              <a:rPr lang="zh-CN" altLang="zh-CN" dirty="0"/>
              <a:t>单击此处编辑母版标题样式</a:t>
            </a:r>
          </a:p>
        </p:txBody>
      </p:sp>
      <p:sp>
        <p:nvSpPr>
          <p:cNvPr id="1027" name="Rectangle 1027"/>
          <p:cNvSpPr>
            <a:spLocks noGrp="1"/>
          </p:cNvSpPr>
          <p:nvPr>
            <p:ph type="body" idx="1"/>
          </p:nvPr>
        </p:nvSpPr>
        <p:spPr>
          <a:xfrm>
            <a:off x="685800" y="1981200"/>
            <a:ext cx="7772400" cy="4114800"/>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Rectangle 1028"/>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defRPr sz="14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1029"/>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defRPr sz="1400">
                <a:solidFill>
                  <a:schemeClr val="tx1"/>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1030"/>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a:defRPr sz="14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F118D7-3ACC-4B4F-9950-DCFB74DB7DA7}"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i="1">
          <a:solidFill>
            <a:schemeClr val="tx2"/>
          </a:solidFill>
          <a:latin typeface="+mj-lt"/>
          <a:ea typeface="+mj-ea"/>
          <a:cs typeface="+mj-cs"/>
        </a:defRPr>
      </a:lvl1pPr>
      <a:lvl2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5pPr>
      <a:lvl6pPr marL="4572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6pPr>
      <a:lvl7pPr marL="9144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7pPr>
      <a:lvl8pPr marL="13716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8pPr>
      <a:lvl9pPr marL="18288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050" name="Rectangle 1026"/>
          <p:cNvSpPr>
            <a:spLocks noGrp="1"/>
          </p:cNvSpPr>
          <p:nvPr>
            <p:ph type="title"/>
          </p:nvPr>
        </p:nvSpPr>
        <p:spPr>
          <a:xfrm>
            <a:off x="685800" y="609600"/>
            <a:ext cx="7772400" cy="1143000"/>
          </a:xfrm>
          <a:prstGeom prst="rect">
            <a:avLst/>
          </a:prstGeom>
          <a:noFill/>
          <a:ln w="9525">
            <a:noFill/>
          </a:ln>
        </p:spPr>
        <p:txBody>
          <a:bodyPr anchor="ctr"/>
          <a:lstStyle/>
          <a:p>
            <a:pPr lvl="0"/>
            <a:r>
              <a:rPr lang="zh-CN" altLang="zh-CN" dirty="0"/>
              <a:t>单击此处编辑母版标题样式</a:t>
            </a:r>
          </a:p>
        </p:txBody>
      </p:sp>
      <p:sp>
        <p:nvSpPr>
          <p:cNvPr id="2051" name="Rectangle 1027"/>
          <p:cNvSpPr>
            <a:spLocks noGrp="1"/>
          </p:cNvSpPr>
          <p:nvPr>
            <p:ph type="body" idx="1"/>
          </p:nvPr>
        </p:nvSpPr>
        <p:spPr>
          <a:xfrm>
            <a:off x="685800" y="1981200"/>
            <a:ext cx="7772400" cy="4114800"/>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2052" name="Rectangle 1028"/>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defRPr sz="14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3" name="Rectangle 1029"/>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defRPr sz="1400">
                <a:solidFill>
                  <a:schemeClr val="tx1"/>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4" name="Rectangle 1030"/>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a:defRPr sz="14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C02ADAE-8C8D-4F1D-9A13-90ECDB534735}" type="slidenum">
              <a:rPr kumimoji="0"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i="1">
          <a:solidFill>
            <a:schemeClr val="tx2"/>
          </a:solidFill>
          <a:latin typeface="+mj-lt"/>
          <a:ea typeface="+mj-ea"/>
          <a:cs typeface="+mj-cs"/>
        </a:defRPr>
      </a:lvl1pPr>
      <a:lvl2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5pPr>
      <a:lvl6pPr marL="4572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6pPr>
      <a:lvl7pPr marL="9144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7pPr>
      <a:lvl8pPr marL="13716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8pPr>
      <a:lvl9pPr marL="1828800" algn="ctr" rtl="0" eaLnBrk="0" fontAlgn="base" hangingPunct="0">
        <a:spcBef>
          <a:spcPct val="0"/>
        </a:spcBef>
        <a:spcAft>
          <a:spcPct val="0"/>
        </a:spcAft>
        <a:defRPr sz="4400" i="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news.163.com/special/f/fotocenter.html" TargetMode="External"/><Relationship Id="rId1" Type="http://schemas.openxmlformats.org/officeDocument/2006/relationships/slideLayout" Target="../slideLayouts/slideLayout18.xml"/><Relationship Id="rId5" Type="http://schemas.openxmlformats.org/officeDocument/2006/relationships/image" Target="../media/image61.jpe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news.tom.com/piclib/pic2277_4.html" TargetMode="Externa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73.jpe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p:nvPr/>
        </p:nvSpPr>
        <p:spPr>
          <a:xfrm>
            <a:off x="695325" y="1196975"/>
            <a:ext cx="7764463" cy="17383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5400" b="1" dirty="0" smtClean="0">
                <a:solidFill>
                  <a:srgbClr val="000099"/>
                </a:solidFill>
                <a:latin typeface="黑体" panose="02010609060101010101" pitchFamily="49" charset="-122"/>
                <a:ea typeface="黑体" panose="02010609060101010101" pitchFamily="49" charset="-122"/>
              </a:rPr>
              <a:t>十二  </a:t>
            </a:r>
            <a:r>
              <a:rPr lang="zh-CN" altLang="en-US" sz="5400" b="1" dirty="0">
                <a:solidFill>
                  <a:srgbClr val="000099"/>
                </a:solidFill>
                <a:latin typeface="黑体" panose="02010609060101010101" pitchFamily="49" charset="-122"/>
                <a:ea typeface="黑体" panose="02010609060101010101" pitchFamily="49" charset="-122"/>
              </a:rPr>
              <a:t>灾害地质现象和环境地质问题</a:t>
            </a:r>
          </a:p>
        </p:txBody>
      </p:sp>
      <p:sp>
        <p:nvSpPr>
          <p:cNvPr id="4099" name="Text Box 3"/>
          <p:cNvSpPr txBox="1"/>
          <p:nvPr/>
        </p:nvSpPr>
        <p:spPr>
          <a:xfrm>
            <a:off x="684213" y="3714750"/>
            <a:ext cx="7415212" cy="22240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100000"/>
              </a:spcBef>
              <a:buClrTx/>
              <a:buSzTx/>
              <a:buFont typeface="Arial" panose="020B0604020202020204" pitchFamily="34" charset="0"/>
              <a:buNone/>
            </a:pPr>
            <a:r>
              <a:rPr lang="zh-CN" altLang="en-US" sz="2800" b="1" dirty="0">
                <a:solidFill>
                  <a:srgbClr val="000099"/>
                </a:solidFill>
                <a:latin typeface="黑体" panose="02010609060101010101" pitchFamily="49" charset="-122"/>
                <a:ea typeface="黑体" panose="02010609060101010101" pitchFamily="49" charset="-122"/>
              </a:rPr>
              <a:t>第一节  地震（天然地质灾害）</a:t>
            </a:r>
          </a:p>
          <a:p>
            <a:pPr marL="0" lvl="0" indent="0" eaLnBrk="1" hangingPunct="1">
              <a:spcBef>
                <a:spcPct val="50000"/>
              </a:spcBef>
              <a:buClrTx/>
              <a:buSzTx/>
              <a:buFont typeface="Arial" panose="020B0604020202020204" pitchFamily="34" charset="0"/>
              <a:buNone/>
            </a:pPr>
            <a:r>
              <a:rPr lang="zh-CN" altLang="en-US" sz="2800" b="1" dirty="0">
                <a:solidFill>
                  <a:srgbClr val="000099"/>
                </a:solidFill>
                <a:latin typeface="黑体" panose="02010609060101010101" pitchFamily="49" charset="-122"/>
                <a:ea typeface="黑体" panose="02010609060101010101" pitchFamily="49" charset="-122"/>
              </a:rPr>
              <a:t>第二节  岩土位移：滑坡、崩塌、泥石流</a:t>
            </a:r>
          </a:p>
          <a:p>
            <a:pPr marL="0" lvl="0" indent="0" eaLnBrk="1" hangingPunct="1">
              <a:spcBef>
                <a:spcPct val="50000"/>
              </a:spcBef>
              <a:buClrTx/>
              <a:buSzTx/>
              <a:buFont typeface="Arial" panose="020B0604020202020204" pitchFamily="34" charset="0"/>
              <a:buNone/>
            </a:pPr>
            <a:r>
              <a:rPr lang="zh-CN" altLang="en-US" sz="2800" b="1" dirty="0">
                <a:solidFill>
                  <a:srgbClr val="000099"/>
                </a:solidFill>
                <a:latin typeface="黑体" panose="02010609060101010101" pitchFamily="49" charset="-122"/>
                <a:ea typeface="黑体" panose="02010609060101010101" pitchFamily="49" charset="-122"/>
              </a:rPr>
              <a:t>第三节  过度抽取地下水引起的地质灾害： 地面沉降、地裂缝、岩溶地面塌陷、海水入侵</a:t>
            </a:r>
            <a:endParaRPr lang="zh-CN" altLang="en-US" sz="2800" dirty="0">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200541210253782[1]"/>
          <p:cNvPicPr>
            <a:picLocks noChangeAspect="1"/>
          </p:cNvPicPr>
          <p:nvPr/>
        </p:nvPicPr>
        <p:blipFill>
          <a:blip r:embed="rId2"/>
          <a:stretch>
            <a:fillRect/>
          </a:stretch>
        </p:blipFill>
        <p:spPr>
          <a:xfrm>
            <a:off x="539750" y="2924175"/>
            <a:ext cx="6337300" cy="4032250"/>
          </a:xfrm>
          <a:prstGeom prst="rect">
            <a:avLst/>
          </a:prstGeom>
          <a:noFill/>
          <a:ln w="9525">
            <a:noFill/>
          </a:ln>
        </p:spPr>
      </p:pic>
      <p:sp>
        <p:nvSpPr>
          <p:cNvPr id="14339" name="Text Box 2"/>
          <p:cNvSpPr txBox="1"/>
          <p:nvPr/>
        </p:nvSpPr>
        <p:spPr>
          <a:xfrm>
            <a:off x="466725" y="404813"/>
            <a:ext cx="7777163" cy="22796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50000"/>
              </a:spcAft>
              <a:buClrTx/>
              <a:buSzTx/>
              <a:buFont typeface="Arial" panose="020B0604020202020204" pitchFamily="34" charset="0"/>
              <a:buNone/>
            </a:pPr>
            <a:r>
              <a:rPr lang="en-US" altLang="zh-CN" sz="2400" b="1" dirty="0">
                <a:solidFill>
                  <a:srgbClr val="000099"/>
                </a:solidFill>
                <a:latin typeface="黑体" panose="02010609060101010101" pitchFamily="49" charset="-122"/>
                <a:ea typeface="黑体" panose="02010609060101010101" pitchFamily="49" charset="-122"/>
              </a:rPr>
              <a:t>2. </a:t>
            </a:r>
            <a:r>
              <a:rPr lang="zh-CN" altLang="en-US" sz="2400" b="1" dirty="0">
                <a:solidFill>
                  <a:srgbClr val="000099"/>
                </a:solidFill>
                <a:latin typeface="黑体" panose="02010609060101010101" pitchFamily="49" charset="-122"/>
                <a:ea typeface="黑体" panose="02010609060101010101" pitchFamily="49" charset="-122"/>
              </a:rPr>
              <a:t>地震要素 </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 关于地震的几个术语</a:t>
            </a:r>
            <a:r>
              <a:rPr lang="en-US" altLang="zh-CN" sz="2400" dirty="0">
                <a:solidFill>
                  <a:srgbClr val="000099"/>
                </a:solidFill>
                <a:latin typeface="黑体" panose="02010609060101010101" pitchFamily="49" charset="-122"/>
                <a:ea typeface="黑体" panose="02010609060101010101" pitchFamily="49" charset="-122"/>
              </a:rPr>
              <a:t>  </a:t>
            </a:r>
            <a:endParaRPr lang="zh-CN" altLang="en-US"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ct val="15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震源（B）</a:t>
            </a:r>
            <a:r>
              <a:rPr lang="zh-CN" altLang="en-US" sz="2400" dirty="0">
                <a:solidFill>
                  <a:srgbClr val="000099"/>
                </a:solidFill>
                <a:latin typeface="黑体" panose="02010609060101010101" pitchFamily="49" charset="-122"/>
                <a:ea typeface="黑体" panose="02010609060101010101" pitchFamily="49" charset="-122"/>
              </a:rPr>
              <a:t>  地壳内部或地幔中发生的地方。</a:t>
            </a:r>
          </a:p>
          <a:p>
            <a:pPr marL="0" lvl="0" indent="0" eaLnBrk="1" hangingPunct="1">
              <a:spcBef>
                <a:spcPct val="0"/>
              </a:spcBef>
              <a:spcAft>
                <a:spcPct val="15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震中（A）</a:t>
            </a:r>
            <a:r>
              <a:rPr lang="zh-CN" altLang="en-US" sz="2400" dirty="0">
                <a:solidFill>
                  <a:srgbClr val="000099"/>
                </a:solidFill>
                <a:latin typeface="黑体" panose="02010609060101010101" pitchFamily="49" charset="-122"/>
                <a:ea typeface="黑体" panose="02010609060101010101" pitchFamily="49" charset="-122"/>
              </a:rPr>
              <a:t>  震源在地面的垂直投影。</a:t>
            </a:r>
          </a:p>
          <a:p>
            <a:pPr marL="0" lvl="0" indent="0" eaLnBrk="1" hangingPunct="1">
              <a:spcBef>
                <a:spcPct val="0"/>
              </a:spcBef>
              <a:spcAft>
                <a:spcPct val="15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震源深度（C）</a:t>
            </a:r>
            <a:r>
              <a:rPr lang="zh-CN" altLang="en-US" sz="2400" dirty="0">
                <a:solidFill>
                  <a:srgbClr val="000099"/>
                </a:solidFill>
                <a:latin typeface="黑体" panose="02010609060101010101" pitchFamily="49" charset="-122"/>
                <a:ea typeface="黑体" panose="02010609060101010101" pitchFamily="49" charset="-122"/>
              </a:rPr>
              <a:t> 震源至震中的距离。</a:t>
            </a:r>
          </a:p>
          <a:p>
            <a:pPr marL="0" lvl="0" indent="0" eaLnBrk="1" hangingPunct="1">
              <a:spcBef>
                <a:spcPct val="0"/>
              </a:spcBef>
              <a:spcAft>
                <a:spcPct val="15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震中距（D）</a:t>
            </a:r>
            <a:r>
              <a:rPr lang="zh-CN" altLang="en-US" sz="2400" dirty="0">
                <a:solidFill>
                  <a:srgbClr val="000099"/>
                </a:solidFill>
                <a:latin typeface="黑体" panose="02010609060101010101" pitchFamily="49" charset="-122"/>
                <a:ea typeface="黑体" panose="02010609060101010101" pitchFamily="49" charset="-122"/>
              </a:rPr>
              <a:t>  地震影响区某点至</a:t>
            </a:r>
            <a:r>
              <a:rPr lang="zh-CN" altLang="en-US" sz="2400" b="1" dirty="0">
                <a:solidFill>
                  <a:srgbClr val="000099"/>
                </a:solidFill>
                <a:latin typeface="黑体" panose="02010609060101010101" pitchFamily="49" charset="-122"/>
                <a:ea typeface="黑体" panose="02010609060101010101" pitchFamily="49" charset="-122"/>
              </a:rPr>
              <a:t>震中</a:t>
            </a:r>
            <a:r>
              <a:rPr lang="zh-CN" altLang="en-US" sz="2400" dirty="0">
                <a:solidFill>
                  <a:srgbClr val="000099"/>
                </a:solidFill>
                <a:latin typeface="黑体" panose="02010609060101010101" pitchFamily="49" charset="-122"/>
                <a:ea typeface="黑体" panose="02010609060101010101" pitchFamily="49" charset="-122"/>
              </a:rPr>
              <a:t>点的水平距离。</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14340" name="Text Box 3"/>
          <p:cNvSpPr txBox="1"/>
          <p:nvPr/>
        </p:nvSpPr>
        <p:spPr>
          <a:xfrm>
            <a:off x="2844800" y="6453188"/>
            <a:ext cx="644525" cy="336550"/>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50000"/>
              </a:spcBef>
              <a:buClrTx/>
              <a:buSzTx/>
              <a:buFont typeface="Arial" panose="020B0604020202020204" pitchFamily="34" charset="0"/>
              <a:buNone/>
            </a:pPr>
            <a:r>
              <a:rPr lang="zh-CN" altLang="zh-CN" sz="1600" dirty="0">
                <a:solidFill>
                  <a:srgbClr val="0000CC"/>
                </a:solidFill>
                <a:latin typeface="黑体" panose="02010609060101010101" pitchFamily="49" charset="-122"/>
                <a:ea typeface="黑体" panose="02010609060101010101" pitchFamily="49" charset="-122"/>
              </a:rPr>
              <a:t>震源 </a:t>
            </a:r>
          </a:p>
        </p:txBody>
      </p:sp>
      <p:sp>
        <p:nvSpPr>
          <p:cNvPr id="14341" name="Text Box 4"/>
          <p:cNvSpPr txBox="1"/>
          <p:nvPr/>
        </p:nvSpPr>
        <p:spPr>
          <a:xfrm>
            <a:off x="2844800" y="4437063"/>
            <a:ext cx="647700" cy="336550"/>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50000"/>
              </a:spcBef>
              <a:buClrTx/>
              <a:buSzTx/>
              <a:buFont typeface="Arial" panose="020B0604020202020204" pitchFamily="34" charset="0"/>
              <a:buNone/>
            </a:pPr>
            <a:r>
              <a:rPr lang="zh-CN" altLang="zh-CN" sz="1600" dirty="0">
                <a:solidFill>
                  <a:srgbClr val="0000CC"/>
                </a:solidFill>
                <a:latin typeface="黑体" panose="02010609060101010101" pitchFamily="49" charset="-122"/>
                <a:ea typeface="黑体" panose="02010609060101010101" pitchFamily="49" charset="-122"/>
              </a:rPr>
              <a:t>震中 </a:t>
            </a:r>
          </a:p>
        </p:txBody>
      </p:sp>
      <p:sp>
        <p:nvSpPr>
          <p:cNvPr id="14342" name="Text Box 5"/>
          <p:cNvSpPr txBox="1"/>
          <p:nvPr/>
        </p:nvSpPr>
        <p:spPr>
          <a:xfrm>
            <a:off x="3203575" y="5084763"/>
            <a:ext cx="427038" cy="935037"/>
          </a:xfrm>
          <a:prstGeom prst="rect">
            <a:avLst/>
          </a:prstGeom>
          <a:solidFill>
            <a:srgbClr val="FFFFFF"/>
          </a:solidFill>
          <a:ln w="9525">
            <a:noFill/>
          </a:ln>
        </p:spPr>
        <p:txBody>
          <a:bodyPr vert="eaVert">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zh-CN" sz="1600" dirty="0">
                <a:solidFill>
                  <a:srgbClr val="0000CC"/>
                </a:solidFill>
                <a:ea typeface="黑体" panose="02010609060101010101" pitchFamily="49" charset="-122"/>
              </a:rPr>
              <a:t>震源深度</a:t>
            </a:r>
          </a:p>
        </p:txBody>
      </p:sp>
      <p:sp>
        <p:nvSpPr>
          <p:cNvPr id="14343" name="Text Box 7"/>
          <p:cNvSpPr txBox="1"/>
          <p:nvPr/>
        </p:nvSpPr>
        <p:spPr>
          <a:xfrm>
            <a:off x="4429125" y="4005263"/>
            <a:ext cx="863600" cy="342900"/>
          </a:xfrm>
          <a:prstGeom prst="rect">
            <a:avLst/>
          </a:prstGeom>
          <a:solidFill>
            <a:srgbClr val="FFFFFF"/>
          </a:solidFill>
          <a:ln w="9525" cap="flat" cmpd="sng">
            <a:solidFill>
              <a:srgbClr val="FFFFFF"/>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50000"/>
              </a:spcBef>
              <a:buClrTx/>
              <a:buSzTx/>
              <a:buFont typeface="Arial" panose="020B0604020202020204" pitchFamily="34" charset="0"/>
              <a:buNone/>
            </a:pPr>
            <a:r>
              <a:rPr lang="zh-CN" altLang="zh-CN" sz="1600" dirty="0">
                <a:solidFill>
                  <a:srgbClr val="0000CC"/>
                </a:solidFill>
                <a:ea typeface="黑体" panose="02010609060101010101" pitchFamily="49" charset="-122"/>
              </a:rPr>
              <a:t>震中距</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blinds(horizontal)">
                                      <p:cBhvr>
                                        <p:cTn id="7" dur="500"/>
                                        <p:tgtEl>
                                          <p:spTgt spid="143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41"/>
                                        </p:tgtEl>
                                        <p:attrNameLst>
                                          <p:attrName>style.visibility</p:attrName>
                                        </p:attrNameLst>
                                      </p:cBhvr>
                                      <p:to>
                                        <p:strVal val="visible"/>
                                      </p:to>
                                    </p:set>
                                    <p:animEffect transition="in" filter="blinds(horizontal)">
                                      <p:cBhvr>
                                        <p:cTn id="12" dur="500"/>
                                        <p:tgtEl>
                                          <p:spTgt spid="143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42"/>
                                        </p:tgtEl>
                                        <p:attrNameLst>
                                          <p:attrName>style.visibility</p:attrName>
                                        </p:attrNameLst>
                                      </p:cBhvr>
                                      <p:to>
                                        <p:strVal val="visible"/>
                                      </p:to>
                                    </p:set>
                                    <p:animEffect transition="in" filter="blinds(horizontal)">
                                      <p:cBhvr>
                                        <p:cTn id="17" dur="500"/>
                                        <p:tgtEl>
                                          <p:spTgt spid="143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43"/>
                                        </p:tgtEl>
                                        <p:attrNameLst>
                                          <p:attrName>style.visibility</p:attrName>
                                        </p:attrNameLst>
                                      </p:cBhvr>
                                      <p:to>
                                        <p:strVal val="visible"/>
                                      </p:to>
                                    </p:set>
                                    <p:animEffect transition="in" filter="blinds(horizontal)">
                                      <p:cBhvr>
                                        <p:cTn id="22" dur="500"/>
                                        <p:tgtEl>
                                          <p:spTgt spid="1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ldLvl="0" animBg="1"/>
      <p:bldP spid="14341" grpId="0" bldLvl="0" animBg="1"/>
      <p:bldP spid="14342" grpId="0" bldLvl="0" animBg="1"/>
      <p:bldP spid="1434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p:nvPr/>
        </p:nvSpPr>
        <p:spPr>
          <a:xfrm>
            <a:off x="536575" y="692150"/>
            <a:ext cx="7924800" cy="2652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震源深度一般为几公里到</a:t>
            </a:r>
            <a:r>
              <a:rPr lang="en-US" altLang="zh-CN" sz="2400" dirty="0">
                <a:solidFill>
                  <a:srgbClr val="000099"/>
                </a:solidFill>
                <a:latin typeface="黑体" panose="02010609060101010101" pitchFamily="49" charset="-122"/>
                <a:ea typeface="黑体" panose="02010609060101010101" pitchFamily="49" charset="-122"/>
              </a:rPr>
              <a:t>300</a:t>
            </a:r>
            <a:r>
              <a:rPr lang="zh-CN" altLang="en-US" sz="2400" dirty="0">
                <a:solidFill>
                  <a:srgbClr val="000099"/>
                </a:solidFill>
                <a:latin typeface="黑体" panose="02010609060101010101" pitchFamily="49" charset="-122"/>
                <a:ea typeface="黑体" panose="02010609060101010101" pitchFamily="49" charset="-122"/>
              </a:rPr>
              <a:t>公里不等，目前测量到的最大震源深度达</a:t>
            </a:r>
            <a:r>
              <a:rPr lang="en-US" altLang="zh-CN" sz="2400" dirty="0">
                <a:solidFill>
                  <a:srgbClr val="000099"/>
                </a:solidFill>
                <a:latin typeface="黑体" panose="02010609060101010101" pitchFamily="49" charset="-122"/>
                <a:ea typeface="黑体" panose="02010609060101010101" pitchFamily="49" charset="-122"/>
              </a:rPr>
              <a:t>720km</a:t>
            </a:r>
            <a:r>
              <a:rPr lang="zh-CN" altLang="en-US" sz="2400" dirty="0">
                <a:solidFill>
                  <a:srgbClr val="000099"/>
                </a:solidFill>
                <a:latin typeface="黑体" panose="02010609060101010101" pitchFamily="49" charset="-122"/>
                <a:ea typeface="黑体" panose="02010609060101010101" pitchFamily="49" charset="-122"/>
              </a:rPr>
              <a:t>。</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按震源深度的不同，可将地震分为：</a:t>
            </a:r>
          </a:p>
          <a:p>
            <a:pPr marL="0" lvl="0" indent="0" eaLnBrk="1" hangingPunct="1">
              <a:spcBef>
                <a:spcPct val="0"/>
              </a:spcBef>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浅源地震</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深度</a:t>
            </a:r>
            <a:r>
              <a:rPr lang="en-US" altLang="zh-CN" sz="2400" dirty="0">
                <a:solidFill>
                  <a:srgbClr val="000099"/>
                </a:solidFill>
                <a:latin typeface="黑体" panose="02010609060101010101" pitchFamily="49" charset="-122"/>
                <a:ea typeface="黑体" panose="02010609060101010101" pitchFamily="49" charset="-122"/>
              </a:rPr>
              <a:t>&lt;70km)</a:t>
            </a:r>
          </a:p>
          <a:p>
            <a:pPr marL="0" lvl="0" indent="0" eaLnBrk="1" hangingPunct="1">
              <a:spcBef>
                <a:spcPct val="0"/>
              </a:spcBef>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中源地震</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深度</a:t>
            </a:r>
            <a:r>
              <a:rPr lang="en-US" altLang="zh-CN" sz="2400" dirty="0">
                <a:solidFill>
                  <a:srgbClr val="000099"/>
                </a:solidFill>
                <a:latin typeface="黑体" panose="02010609060101010101" pitchFamily="49" charset="-122"/>
                <a:ea typeface="黑体" panose="02010609060101010101" pitchFamily="49" charset="-122"/>
              </a:rPr>
              <a:t>70-300km)</a:t>
            </a: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和</a:t>
            </a:r>
            <a:r>
              <a:rPr lang="zh-CN" altLang="en-US" sz="2400" b="1" dirty="0">
                <a:solidFill>
                  <a:srgbClr val="000099"/>
                </a:solidFill>
                <a:latin typeface="黑体" panose="02010609060101010101" pitchFamily="49" charset="-122"/>
                <a:ea typeface="黑体" panose="02010609060101010101" pitchFamily="49" charset="-122"/>
              </a:rPr>
              <a:t>深源地震</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深度</a:t>
            </a:r>
            <a:r>
              <a:rPr lang="en-US" altLang="zh-CN" sz="2400" dirty="0">
                <a:solidFill>
                  <a:srgbClr val="000099"/>
                </a:solidFill>
                <a:latin typeface="黑体" panose="02010609060101010101" pitchFamily="49" charset="-122"/>
                <a:ea typeface="黑体" panose="02010609060101010101" pitchFamily="49" charset="-122"/>
              </a:rPr>
              <a:t>&gt;300km)</a:t>
            </a:r>
            <a:endParaRPr lang="en-US" altLang="zh-CN" sz="2400" dirty="0">
              <a:solidFill>
                <a:srgbClr val="0000CC"/>
              </a:solidFill>
              <a:latin typeface="黑体" panose="02010609060101010101" pitchFamily="49" charset="-122"/>
              <a:ea typeface="黑体" panose="02010609060101010101" pitchFamily="49" charset="-122"/>
            </a:endParaRPr>
          </a:p>
        </p:txBody>
      </p:sp>
      <p:sp>
        <p:nvSpPr>
          <p:cNvPr id="15363" name="Text Box 4"/>
          <p:cNvSpPr txBox="1"/>
          <p:nvPr/>
        </p:nvSpPr>
        <p:spPr>
          <a:xfrm>
            <a:off x="4427538" y="2563813"/>
            <a:ext cx="36734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400" dirty="0">
                <a:solidFill>
                  <a:srgbClr val="0000FF"/>
                </a:solidFill>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软流圈范围内</a:t>
            </a:r>
          </a:p>
        </p:txBody>
      </p:sp>
      <p:sp>
        <p:nvSpPr>
          <p:cNvPr id="15364" name="Text Box 5"/>
          <p:cNvSpPr txBox="1"/>
          <p:nvPr/>
        </p:nvSpPr>
        <p:spPr>
          <a:xfrm>
            <a:off x="4427538" y="2205038"/>
            <a:ext cx="36734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400" dirty="0">
                <a:solidFill>
                  <a:srgbClr val="0000FF"/>
                </a:solidFill>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岩石圈范围内</a:t>
            </a:r>
          </a:p>
        </p:txBody>
      </p:sp>
      <p:sp>
        <p:nvSpPr>
          <p:cNvPr id="15365" name="Text Box 6"/>
          <p:cNvSpPr txBox="1"/>
          <p:nvPr/>
        </p:nvSpPr>
        <p:spPr>
          <a:xfrm>
            <a:off x="4427538" y="2971800"/>
            <a:ext cx="32416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400" dirty="0">
                <a:solidFill>
                  <a:srgbClr val="0000FF"/>
                </a:solidFill>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软流圈之下的地幔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blinds(horizontal)">
                                      <p:cBhvr>
                                        <p:cTn id="7" dur="500"/>
                                        <p:tgtEl>
                                          <p:spTgt spid="1536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5363"/>
                                        </p:tgtEl>
                                        <p:attrNameLst>
                                          <p:attrName>style.visibility</p:attrName>
                                        </p:attrNameLst>
                                      </p:cBhvr>
                                      <p:to>
                                        <p:strVal val="visible"/>
                                      </p:to>
                                    </p:set>
                                    <p:anim calcmode="lin" valueType="num">
                                      <p:cBhvr>
                                        <p:cTn id="12" dur="500" fill="hold"/>
                                        <p:tgtEl>
                                          <p:spTgt spid="15363"/>
                                        </p:tgtEl>
                                        <p:attrNameLst>
                                          <p:attrName>ppt_w</p:attrName>
                                        </p:attrNameLst>
                                      </p:cBhvr>
                                      <p:tavLst>
                                        <p:tav tm="0">
                                          <p:val>
                                            <p:fltVal val="0"/>
                                          </p:val>
                                        </p:tav>
                                        <p:tav tm="100000">
                                          <p:val>
                                            <p:strVal val="#ppt_w"/>
                                          </p:val>
                                        </p:tav>
                                      </p:tavLst>
                                    </p:anim>
                                    <p:anim calcmode="lin" valueType="num">
                                      <p:cBhvr>
                                        <p:cTn id="13" dur="500" fill="hold"/>
                                        <p:tgtEl>
                                          <p:spTgt spid="15363"/>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15365"/>
                                        </p:tgtEl>
                                        <p:attrNameLst>
                                          <p:attrName>style.visibility</p:attrName>
                                        </p:attrNameLst>
                                      </p:cBhvr>
                                      <p:to>
                                        <p:strVal val="visible"/>
                                      </p:to>
                                    </p:set>
                                    <p:anim calcmode="lin" valueType="num">
                                      <p:cBhvr>
                                        <p:cTn id="18" dur="500" fill="hold"/>
                                        <p:tgtEl>
                                          <p:spTgt spid="15365"/>
                                        </p:tgtEl>
                                        <p:attrNameLst>
                                          <p:attrName>ppt_w</p:attrName>
                                        </p:attrNameLst>
                                      </p:cBhvr>
                                      <p:tavLst>
                                        <p:tav tm="0">
                                          <p:val>
                                            <p:fltVal val="0"/>
                                          </p:val>
                                        </p:tav>
                                        <p:tav tm="100000">
                                          <p:val>
                                            <p:strVal val="#ppt_w"/>
                                          </p:val>
                                        </p:tav>
                                      </p:tavLst>
                                    </p:anim>
                                    <p:anim calcmode="lin" valueType="num">
                                      <p:cBhvr>
                                        <p:cTn id="19" dur="500" fill="hold"/>
                                        <p:tgtEl>
                                          <p:spTgt spid="153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15364" grpId="0"/>
      <p:bldP spid="153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p:nvPr/>
        </p:nvSpPr>
        <p:spPr>
          <a:xfrm>
            <a:off x="466725" y="620713"/>
            <a:ext cx="7777163" cy="1377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50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地震波</a:t>
            </a:r>
            <a:r>
              <a:rPr lang="zh-CN" altLang="en-US" sz="2400" dirty="0">
                <a:solidFill>
                  <a:srgbClr val="000099"/>
                </a:solidFill>
                <a:latin typeface="黑体" panose="02010609060101010101" pitchFamily="49" charset="-122"/>
                <a:ea typeface="黑体" panose="02010609060101010101" pitchFamily="49" charset="-122"/>
              </a:rPr>
              <a:t> 由地震产生的机械能，借地壳中物质质点的弹性，由震源向四周传播的弹性波，称为地震波。</a:t>
            </a: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三种类型的地震波：</a:t>
            </a:r>
            <a:r>
              <a:rPr lang="zh-CN" altLang="en-US" sz="2400" b="1" dirty="0">
                <a:solidFill>
                  <a:srgbClr val="000099"/>
                </a:solidFill>
                <a:latin typeface="黑体" panose="02010609060101010101" pitchFamily="49" charset="-122"/>
                <a:ea typeface="黑体" panose="02010609060101010101" pitchFamily="49" charset="-122"/>
              </a:rPr>
              <a:t>纵波</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横波</a:t>
            </a:r>
            <a:r>
              <a:rPr lang="zh-CN" altLang="en-US" sz="2400" dirty="0">
                <a:solidFill>
                  <a:srgbClr val="000099"/>
                </a:solidFill>
                <a:latin typeface="黑体" panose="02010609060101010101" pitchFamily="49" charset="-122"/>
                <a:ea typeface="黑体" panose="02010609060101010101" pitchFamily="49" charset="-122"/>
              </a:rPr>
              <a:t>和</a:t>
            </a:r>
            <a:r>
              <a:rPr lang="zh-CN" altLang="en-US" sz="2400" b="1" dirty="0">
                <a:solidFill>
                  <a:srgbClr val="000099"/>
                </a:solidFill>
                <a:latin typeface="黑体" panose="02010609060101010101" pitchFamily="49" charset="-122"/>
                <a:ea typeface="黑体" panose="02010609060101010101" pitchFamily="49" charset="-122"/>
              </a:rPr>
              <a:t>地面波</a:t>
            </a:r>
            <a:r>
              <a:rPr lang="zh-CN" altLang="en-US" sz="2400" dirty="0">
                <a:solidFill>
                  <a:srgbClr val="000099"/>
                </a:solidFill>
                <a:latin typeface="黑体" panose="02010609060101010101" pitchFamily="49" charset="-122"/>
                <a:ea typeface="黑体" panose="02010609060101010101" pitchFamily="49" charset="-122"/>
              </a:rPr>
              <a:t>。</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16387" name="Text Box 7"/>
          <p:cNvSpPr txBox="1"/>
          <p:nvPr/>
        </p:nvSpPr>
        <p:spPr>
          <a:xfrm>
            <a:off x="468313" y="5661025"/>
            <a:ext cx="8856662" cy="908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ts val="6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纵波：地壳中传播速度快</a:t>
            </a:r>
            <a:r>
              <a:rPr lang="en-US" altLang="zh-CN" sz="2400" dirty="0">
                <a:solidFill>
                  <a:srgbClr val="000099"/>
                </a:solidFill>
                <a:latin typeface="黑体" panose="02010609060101010101" pitchFamily="49" charset="-122"/>
                <a:ea typeface="黑体" panose="02010609060101010101" pitchFamily="49" charset="-122"/>
              </a:rPr>
              <a:t>(5-6</a:t>
            </a:r>
            <a:r>
              <a:rPr lang="zh-CN" altLang="en-US" sz="2400" dirty="0">
                <a:solidFill>
                  <a:srgbClr val="000099"/>
                </a:solidFill>
                <a:latin typeface="黑体" panose="02010609060101010101" pitchFamily="49" charset="-122"/>
                <a:ea typeface="黑体" panose="02010609060101010101" pitchFamily="49" charset="-122"/>
              </a:rPr>
              <a:t>公里</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秒</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，振幅小，破坏力弱。</a:t>
            </a: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横波：波速较慢</a:t>
            </a:r>
            <a:r>
              <a:rPr lang="en-US" altLang="zh-CN" sz="2400" dirty="0">
                <a:solidFill>
                  <a:srgbClr val="000099"/>
                </a:solidFill>
                <a:latin typeface="黑体" panose="02010609060101010101" pitchFamily="49" charset="-122"/>
                <a:ea typeface="黑体" panose="02010609060101010101" pitchFamily="49" charset="-122"/>
              </a:rPr>
              <a:t>(3-4</a:t>
            </a:r>
            <a:r>
              <a:rPr lang="zh-CN" altLang="en-US" sz="2400" dirty="0">
                <a:solidFill>
                  <a:srgbClr val="000099"/>
                </a:solidFill>
                <a:latin typeface="黑体" panose="02010609060101010101" pitchFamily="49" charset="-122"/>
                <a:ea typeface="黑体" panose="02010609060101010101" pitchFamily="49" charset="-122"/>
              </a:rPr>
              <a:t>公里</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秒</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，但振幅较大，破坏力较强。</a:t>
            </a:r>
            <a:endParaRPr lang="zh-CN" altLang="en-US" sz="2400" dirty="0">
              <a:solidFill>
                <a:srgbClr val="0000CC"/>
              </a:solidFill>
              <a:latin typeface="黑体" panose="02010609060101010101" pitchFamily="49" charset="-122"/>
              <a:ea typeface="黑体" panose="02010609060101010101" pitchFamily="49" charset="-122"/>
            </a:endParaRPr>
          </a:p>
        </p:txBody>
      </p:sp>
      <p:pic>
        <p:nvPicPr>
          <p:cNvPr id="16388" name="Picture 4" descr="swaves"/>
          <p:cNvPicPr>
            <a:picLocks noChangeAspect="1"/>
          </p:cNvPicPr>
          <p:nvPr/>
        </p:nvPicPr>
        <p:blipFill>
          <a:blip r:embed="rId2"/>
          <a:stretch>
            <a:fillRect/>
          </a:stretch>
        </p:blipFill>
        <p:spPr>
          <a:xfrm>
            <a:off x="5148263" y="3429000"/>
            <a:ext cx="2665412" cy="2017713"/>
          </a:xfrm>
          <a:prstGeom prst="rect">
            <a:avLst/>
          </a:prstGeom>
          <a:noFill/>
          <a:ln w="9525">
            <a:noFill/>
          </a:ln>
        </p:spPr>
      </p:pic>
      <p:pic>
        <p:nvPicPr>
          <p:cNvPr id="16389" name="Picture 5"/>
          <p:cNvPicPr>
            <a:picLocks noChangeAspect="1"/>
          </p:cNvPicPr>
          <p:nvPr/>
        </p:nvPicPr>
        <p:blipFill>
          <a:blip r:embed="rId3">
            <a:lum bright="-6000" contrast="6000"/>
          </a:blip>
          <a:stretch>
            <a:fillRect/>
          </a:stretch>
        </p:blipFill>
        <p:spPr>
          <a:xfrm>
            <a:off x="644525" y="2492375"/>
            <a:ext cx="3998913" cy="2955925"/>
          </a:xfrm>
          <a:prstGeom prst="rect">
            <a:avLst/>
          </a:prstGeom>
          <a:noFill/>
          <a:ln w="9525">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p:nvPr/>
        </p:nvSpPr>
        <p:spPr>
          <a:xfrm>
            <a:off x="381000" y="533400"/>
            <a:ext cx="7924800" cy="1736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地面波</a:t>
            </a:r>
            <a:r>
              <a:rPr lang="zh-CN" altLang="en-US" sz="2400" dirty="0">
                <a:solidFill>
                  <a:srgbClr val="000099"/>
                </a:solidFill>
                <a:latin typeface="黑体" panose="02010609060101010101" pitchFamily="49" charset="-122"/>
                <a:ea typeface="黑体" panose="02010609060101010101" pitchFamily="49" charset="-122"/>
              </a:rPr>
              <a:t> 纵波、横波在地表激起的沿地面传播的弹性波。地面波的传播速度慢（</a:t>
            </a:r>
            <a:r>
              <a:rPr lang="en-US" altLang="zh-CN" sz="2400" dirty="0">
                <a:solidFill>
                  <a:srgbClr val="000099"/>
                </a:solidFill>
                <a:latin typeface="黑体" panose="02010609060101010101" pitchFamily="49" charset="-122"/>
                <a:ea typeface="黑体" panose="02010609060101010101" pitchFamily="49" charset="-122"/>
              </a:rPr>
              <a:t>0.6-3.5</a:t>
            </a:r>
            <a:r>
              <a:rPr lang="zh-CN" altLang="en-US" sz="2400" dirty="0">
                <a:solidFill>
                  <a:srgbClr val="000099"/>
                </a:solidFill>
                <a:latin typeface="黑体" panose="02010609060101010101" pitchFamily="49" charset="-122"/>
                <a:ea typeface="黑体" panose="02010609060101010101" pitchFamily="49" charset="-122"/>
              </a:rPr>
              <a:t>公里</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秒），振幅大，能量也大，对地面的破坏和危害性最大。</a:t>
            </a:r>
          </a:p>
          <a:p>
            <a:pPr marL="0" lvl="0" indent="0" eaLnBrk="1" hangingPunct="1">
              <a:spcBef>
                <a:spcPct val="50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浅源地震的面波周期长，振幅大；深源地震的面波不发育。</a:t>
            </a:r>
          </a:p>
        </p:txBody>
      </p:sp>
      <p:pic>
        <p:nvPicPr>
          <p:cNvPr id="17411" name="Picture 3"/>
          <p:cNvPicPr>
            <a:picLocks noChangeAspect="1"/>
          </p:cNvPicPr>
          <p:nvPr/>
        </p:nvPicPr>
        <p:blipFill>
          <a:blip r:embed="rId2">
            <a:lum bright="-6000" contrast="6000"/>
          </a:blip>
          <a:stretch>
            <a:fillRect/>
          </a:stretch>
        </p:blipFill>
        <p:spPr>
          <a:xfrm>
            <a:off x="468313" y="2636838"/>
            <a:ext cx="6121400" cy="3500437"/>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p:nvPr/>
        </p:nvSpPr>
        <p:spPr>
          <a:xfrm>
            <a:off x="525780" y="476250"/>
            <a:ext cx="4893945" cy="17595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50000"/>
              </a:spcAft>
              <a:buClrTx/>
              <a:buSzTx/>
              <a:buFont typeface="Arial" panose="020B0604020202020204" pitchFamily="34" charset="0"/>
              <a:buNone/>
            </a:pPr>
            <a:r>
              <a:rPr lang="en-US" altLang="zh-CN" sz="2400" b="1" dirty="0">
                <a:solidFill>
                  <a:srgbClr val="000099"/>
                </a:solidFill>
                <a:latin typeface="黑体" panose="02010609060101010101" pitchFamily="49" charset="-122"/>
                <a:ea typeface="黑体" panose="02010609060101010101" pitchFamily="49" charset="-122"/>
              </a:rPr>
              <a:t>3. </a:t>
            </a:r>
            <a:r>
              <a:rPr lang="zh-CN" altLang="en-US" sz="2400" b="1" dirty="0">
                <a:solidFill>
                  <a:srgbClr val="000099"/>
                </a:solidFill>
                <a:latin typeface="黑体" panose="02010609060101010101" pitchFamily="49" charset="-122"/>
                <a:ea typeface="黑体" panose="02010609060101010101" pitchFamily="49" charset="-122"/>
              </a:rPr>
              <a:t>地震的时空分布</a:t>
            </a: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全世界每年发生地震约百万次以上，其中有感地震约</a:t>
            </a:r>
            <a:r>
              <a:rPr lang="en-US" altLang="zh-CN" sz="2400" dirty="0">
                <a:solidFill>
                  <a:srgbClr val="000099"/>
                </a:solidFill>
                <a:latin typeface="黑体" panose="02010609060101010101" pitchFamily="49" charset="-122"/>
                <a:ea typeface="黑体" panose="02010609060101010101" pitchFamily="49" charset="-122"/>
              </a:rPr>
              <a:t>5</a:t>
            </a:r>
            <a:r>
              <a:rPr lang="zh-CN" altLang="en-US" sz="2400" dirty="0">
                <a:solidFill>
                  <a:srgbClr val="000099"/>
                </a:solidFill>
                <a:latin typeface="黑体" panose="02010609060101010101" pitchFamily="49" charset="-122"/>
                <a:ea typeface="黑体" panose="02010609060101010101" pitchFamily="49" charset="-122"/>
              </a:rPr>
              <a:t>万次，强烈的破坏性的地震每年有二十次左右。</a:t>
            </a:r>
          </a:p>
        </p:txBody>
      </p:sp>
      <p:sp>
        <p:nvSpPr>
          <p:cNvPr id="18435" name="Text Box 4"/>
          <p:cNvSpPr txBox="1"/>
          <p:nvPr/>
        </p:nvSpPr>
        <p:spPr>
          <a:xfrm>
            <a:off x="527050" y="2493963"/>
            <a:ext cx="4981575" cy="40528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40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全球每年发生地震的频率</a:t>
            </a:r>
            <a:endParaRPr lang="zh-CN" altLang="en-US"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李氏震级     每年的发生次数</a:t>
            </a: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2.0-2.9         300,000</a:t>
            </a: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3.0-3.9     </a:t>
            </a: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 49,000</a:t>
            </a: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4.0-4.9           6,200</a:t>
            </a: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5.0-5.9             800</a:t>
            </a: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6.0-6.9      </a:t>
            </a: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      120</a:t>
            </a: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7.0-7.9              18</a:t>
            </a: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≥8.0        </a:t>
            </a: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  1.4</a:t>
            </a:r>
          </a:p>
          <a:p>
            <a:pPr marL="0" lvl="0" indent="0" eaLnBrk="1" hangingPunct="1">
              <a:spcBef>
                <a:spcPct val="0"/>
              </a:spcBef>
              <a:buClrTx/>
              <a:buSzTx/>
              <a:buFont typeface="Arial" panose="020B0604020202020204" pitchFamily="34" charset="0"/>
              <a:buNone/>
            </a:pPr>
            <a:endParaRPr lang="en-US" altLang="zh-CN" sz="18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en-US" altLang="zh-CN" sz="1600" dirty="0">
                <a:solidFill>
                  <a:srgbClr val="000099"/>
                </a:solidFill>
                <a:ea typeface="黑体" panose="02010609060101010101" pitchFamily="49" charset="-122"/>
              </a:rPr>
              <a:t>(</a:t>
            </a:r>
            <a:r>
              <a:rPr lang="zh-CN" altLang="en-US" sz="1600" dirty="0">
                <a:solidFill>
                  <a:srgbClr val="000099"/>
                </a:solidFill>
                <a:ea typeface="黑体" panose="02010609060101010101" pitchFamily="49" charset="-122"/>
              </a:rPr>
              <a:t>引自 </a:t>
            </a:r>
            <a:r>
              <a:rPr lang="en-US" altLang="zh-CN" sz="1600" dirty="0">
                <a:solidFill>
                  <a:srgbClr val="000099"/>
                </a:solidFill>
                <a:ea typeface="黑体" panose="02010609060101010101" pitchFamily="49" charset="-122"/>
              </a:rPr>
              <a:t>Physical Geology, Carta W. Montgomery 1990 )</a:t>
            </a:r>
          </a:p>
        </p:txBody>
      </p:sp>
      <p:graphicFrame>
        <p:nvGraphicFramePr>
          <p:cNvPr id="6" name="表格 5"/>
          <p:cNvGraphicFramePr/>
          <p:nvPr/>
        </p:nvGraphicFramePr>
        <p:xfrm>
          <a:off x="6094730" y="1582420"/>
          <a:ext cx="2573655" cy="4871085"/>
        </p:xfrm>
        <a:graphic>
          <a:graphicData uri="http://schemas.openxmlformats.org/drawingml/2006/table">
            <a:tbl>
              <a:tblPr firstRow="1" bandRow="1">
                <a:tableStyleId>{5940675A-B579-460E-94D1-54222C63F5DA}</a:tableStyleId>
              </a:tblPr>
              <a:tblGrid>
                <a:gridCol w="779145"/>
                <a:gridCol w="979170"/>
                <a:gridCol w="815340"/>
              </a:tblGrid>
              <a:tr h="213360">
                <a:tc>
                  <a:txBody>
                    <a:bodyPr/>
                    <a:lstStyle/>
                    <a:p>
                      <a:pPr indent="0" fontAlgn="auto">
                        <a:spcBef>
                          <a:spcPts val="600"/>
                        </a:spcBef>
                        <a:spcAft>
                          <a:spcPts val="600"/>
                        </a:spcAft>
                        <a:buNone/>
                      </a:pPr>
                      <a:r>
                        <a:rPr lang="en-US" sz="1400" b="1">
                          <a:latin typeface="宋体" panose="02010600030101010101" pitchFamily="2" charset="-122"/>
                          <a:ea typeface="宋体" panose="02010600030101010101" pitchFamily="2" charset="-122"/>
                          <a:cs typeface="宋体" panose="02010600030101010101" pitchFamily="2" charset="-122"/>
                        </a:rPr>
                        <a:t>年份</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1">
                          <a:latin typeface="宋体" panose="02010600030101010101" pitchFamily="2" charset="-122"/>
                          <a:ea typeface="宋体" panose="02010600030101010101" pitchFamily="2" charset="-122"/>
                          <a:cs typeface="宋体" panose="02010600030101010101" pitchFamily="2" charset="-122"/>
                        </a:rPr>
                        <a:t>7.0-7.9级</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1">
                          <a:latin typeface="宋体" panose="02010600030101010101" pitchFamily="2" charset="-122"/>
                          <a:ea typeface="宋体" panose="02010600030101010101" pitchFamily="2" charset="-122"/>
                          <a:cs typeface="宋体" panose="02010600030101010101" pitchFamily="2" charset="-122"/>
                        </a:rPr>
                        <a:t>8.0以上</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4320">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2001年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12次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3685">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2002年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16次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0次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4320">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2003年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19次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4320">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2004年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18次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3685">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2005年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14次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3685">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2006年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13次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4320">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2007年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4320">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2008年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18次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3685">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2009年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19次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3685">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2010年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27次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4320">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2011年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24次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3685">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2012年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18次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3685">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2013年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22次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4320">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2016年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15次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4320">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2017年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6次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3050">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2018年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16次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0">
                          <a:latin typeface="宋体" panose="02010600030101010101" pitchFamily="2" charset="-122"/>
                          <a:ea typeface="宋体" panose="02010600030101010101" pitchFamily="2" charset="-122"/>
                          <a:cs typeface="宋体" panose="02010600030101010101" pitchFamily="2" charset="-122"/>
                        </a:rPr>
                        <a:t>2次</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r h="274320">
                <a:tc>
                  <a:txBody>
                    <a:bodyPr/>
                    <a:lstStyle/>
                    <a:p>
                      <a:pPr indent="0" fontAlgn="auto">
                        <a:spcBef>
                          <a:spcPts val="600"/>
                        </a:spcBef>
                        <a:spcAft>
                          <a:spcPts val="600"/>
                        </a:spcAft>
                        <a:buNone/>
                      </a:pPr>
                      <a:r>
                        <a:rPr lang="en-US" sz="1400" b="1">
                          <a:latin typeface="宋体" panose="02010600030101010101" pitchFamily="2" charset="-122"/>
                          <a:ea typeface="宋体" panose="02010600030101010101" pitchFamily="2" charset="-122"/>
                          <a:cs typeface="宋体" panose="02010600030101010101" pitchFamily="2" charset="-122"/>
                        </a:rPr>
                        <a:t>平均</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1">
                          <a:latin typeface="宋体" panose="02010600030101010101" pitchFamily="2" charset="-122"/>
                          <a:ea typeface="宋体" panose="02010600030101010101" pitchFamily="2" charset="-122"/>
                          <a:cs typeface="宋体" panose="02010600030101010101" pitchFamily="2" charset="-122"/>
                        </a:rPr>
                        <a:t>17.3</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c>
                  <a:txBody>
                    <a:bodyPr/>
                    <a:lstStyle/>
                    <a:p>
                      <a:pPr indent="0" fontAlgn="auto">
                        <a:spcBef>
                          <a:spcPts val="600"/>
                        </a:spcBef>
                        <a:spcAft>
                          <a:spcPts val="600"/>
                        </a:spcAft>
                        <a:buNone/>
                      </a:pPr>
                      <a:r>
                        <a:rPr lang="en-US" sz="1400" b="1">
                          <a:latin typeface="宋体" panose="02010600030101010101" pitchFamily="2" charset="-122"/>
                          <a:ea typeface="宋体" panose="02010600030101010101" pitchFamily="2" charset="-122"/>
                          <a:cs typeface="宋体" panose="02010600030101010101" pitchFamily="2" charset="-122"/>
                        </a:rPr>
                        <a:t>1.2</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20000"/>
                        <a:lumOff val="80000"/>
                      </a:schemeClr>
                    </a:solidFill>
                  </a:tcPr>
                </a:tc>
              </a:tr>
            </a:tbl>
          </a:graphicData>
        </a:graphic>
      </p:graphicFrame>
      <p:sp>
        <p:nvSpPr>
          <p:cNvPr id="100" name="文本框 99"/>
          <p:cNvSpPr txBox="1"/>
          <p:nvPr/>
        </p:nvSpPr>
        <p:spPr>
          <a:xfrm>
            <a:off x="6094730" y="1130935"/>
            <a:ext cx="2390775" cy="306705"/>
          </a:xfrm>
          <a:prstGeom prst="rect">
            <a:avLst/>
          </a:prstGeom>
          <a:noFill/>
          <a:ln w="9525">
            <a:noFill/>
          </a:ln>
        </p:spPr>
        <p:txBody>
          <a:bodyPr wrap="square">
            <a:spAutoFit/>
          </a:bodyPr>
          <a:lstStyle/>
          <a:p>
            <a:pPr algn="ctr"/>
            <a:r>
              <a:rPr lang="en-US" sz="1400">
                <a:solidFill>
                  <a:srgbClr val="000099"/>
                </a:solidFill>
                <a:latin typeface="黑体" panose="02010609060101010101" pitchFamily="49" charset="-122"/>
                <a:ea typeface="黑体" panose="02010609060101010101" pitchFamily="49" charset="-122"/>
                <a:cs typeface="黑体" panose="02010609060101010101" pitchFamily="49" charset="-122"/>
              </a:rPr>
              <a:t>2001</a:t>
            </a:r>
            <a:r>
              <a:rPr lang="zh-CN" sz="1400">
                <a:solidFill>
                  <a:srgbClr val="000099"/>
                </a:solidFill>
                <a:latin typeface="黑体" panose="02010609060101010101" pitchFamily="49" charset="-122"/>
                <a:ea typeface="黑体" panose="02010609060101010101" pitchFamily="49" charset="-122"/>
                <a:cs typeface="黑体" panose="02010609060101010101" pitchFamily="49" charset="-122"/>
              </a:rPr>
              <a:t>年以来全球地震分布</a:t>
            </a:r>
            <a:endParaRPr lang="zh-CN" altLang="en-US" sz="1400">
              <a:solidFill>
                <a:srgbClr val="000099"/>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p:nvPr/>
        </p:nvSpPr>
        <p:spPr>
          <a:xfrm>
            <a:off x="539750" y="692150"/>
            <a:ext cx="7921625" cy="3973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地震的空间分布</a:t>
            </a:r>
          </a:p>
          <a:p>
            <a:pPr marL="0" lvl="0" indent="0" eaLnBrk="1" hangingPunct="1">
              <a:spcBef>
                <a:spcPct val="50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天然地震在全球的的空间分布是很不均衡的。</a:t>
            </a:r>
          </a:p>
          <a:p>
            <a:pPr marL="0" lvl="0" indent="0" eaLnBrk="1" hangingPunct="1">
              <a:spcBef>
                <a:spcPct val="30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地震比较频繁而强烈的地区称“地震区”。</a:t>
            </a:r>
          </a:p>
          <a:p>
            <a:pPr marL="0" lvl="0" indent="0" eaLnBrk="1" hangingPunct="1">
              <a:spcBef>
                <a:spcPct val="100000"/>
              </a:spcBef>
              <a:spcAft>
                <a:spcPct val="5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地震区的分布与最新的构造运动活动带</a:t>
            </a:r>
            <a:r>
              <a:rPr lang="zh-CN" altLang="en-US" sz="2400" b="1" dirty="0">
                <a:solidFill>
                  <a:srgbClr val="000099"/>
                </a:solidFill>
                <a:latin typeface="黑体" panose="02010609060101010101" pitchFamily="49" charset="-122"/>
                <a:ea typeface="黑体" panose="02010609060101010101" pitchFamily="49" charset="-122"/>
              </a:rPr>
              <a:t>（板块间的接触地带，这里经常发生板块间的相互挤压、拉伸或错动）</a:t>
            </a:r>
            <a:r>
              <a:rPr lang="zh-CN" altLang="en-US" sz="2400" dirty="0">
                <a:solidFill>
                  <a:srgbClr val="000099"/>
                </a:solidFill>
                <a:latin typeface="黑体" panose="02010609060101010101" pitchFamily="49" charset="-122"/>
                <a:ea typeface="黑体" panose="02010609060101010101" pitchFamily="49" charset="-122"/>
              </a:rPr>
              <a:t>的分布基本一致。</a:t>
            </a:r>
          </a:p>
          <a:p>
            <a:pPr marL="0" lvl="0" indent="0" eaLnBrk="1" hangingPunct="1">
              <a:spcBef>
                <a:spcPct val="30000"/>
              </a:spcBef>
              <a:spcAft>
                <a:spcPct val="50000"/>
              </a:spcAft>
              <a:buClrTx/>
              <a:buSzTx/>
              <a:buFont typeface="Arial" panose="020B0604020202020204" pitchFamily="34" charset="0"/>
              <a:buNone/>
            </a:pPr>
            <a:r>
              <a:rPr lang="en-US" altLang="zh-CN" sz="2400" dirty="0">
                <a:solidFill>
                  <a:srgbClr val="0000CC"/>
                </a:solidFill>
                <a:latin typeface="黑体" panose="02010609060101010101" pitchFamily="49" charset="-122"/>
                <a:ea typeface="黑体" panose="02010609060101010101" pitchFamily="49" charset="-122"/>
              </a:rPr>
              <a:t>90%</a:t>
            </a:r>
            <a:r>
              <a:rPr lang="zh-CN" altLang="en-US" sz="2400" dirty="0">
                <a:solidFill>
                  <a:srgbClr val="0000CC"/>
                </a:solidFill>
                <a:latin typeface="黑体" panose="02010609060101010101" pitchFamily="49" charset="-122"/>
                <a:ea typeface="黑体" panose="02010609060101010101" pitchFamily="49" charset="-122"/>
              </a:rPr>
              <a:t>的构造地震发生在各大板块间，只有</a:t>
            </a:r>
            <a:r>
              <a:rPr lang="en-US" altLang="zh-CN" sz="2400" dirty="0">
                <a:solidFill>
                  <a:srgbClr val="0000CC"/>
                </a:solidFill>
                <a:latin typeface="黑体" panose="02010609060101010101" pitchFamily="49" charset="-122"/>
                <a:ea typeface="黑体" panose="02010609060101010101" pitchFamily="49" charset="-122"/>
              </a:rPr>
              <a:t>10%</a:t>
            </a:r>
            <a:r>
              <a:rPr lang="zh-CN" altLang="en-US" sz="2400" dirty="0">
                <a:solidFill>
                  <a:srgbClr val="0000CC"/>
                </a:solidFill>
                <a:latin typeface="黑体" panose="02010609060101010101" pitchFamily="49" charset="-122"/>
                <a:ea typeface="黑体" panose="02010609060101010101" pitchFamily="49" charset="-122"/>
              </a:rPr>
              <a:t>发生在远离板块边界的地区。</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a:xfrm>
            <a:off x="2844800" y="333375"/>
            <a:ext cx="3813175" cy="619125"/>
          </a:xfrm>
        </p:spPr>
        <p:txBody>
          <a:bodyPr vert="horz" wrap="square" lIns="91440" tIns="45720" rIns="91440" bIns="45720" anchor="ctr"/>
          <a:lstStyle/>
          <a:p>
            <a:pPr eaLnBrk="1" hangingPunct="1"/>
            <a:r>
              <a:rPr lang="zh-CN" altLang="zh-CN" sz="2400" i="0" dirty="0">
                <a:solidFill>
                  <a:srgbClr val="000099"/>
                </a:solidFill>
                <a:latin typeface="黑体" panose="02010609060101010101" pitchFamily="49" charset="-122"/>
                <a:ea typeface="黑体" panose="02010609060101010101" pitchFamily="49" charset="-122"/>
              </a:rPr>
              <a:t>板快划分和板快边界</a:t>
            </a:r>
          </a:p>
        </p:txBody>
      </p:sp>
      <p:pic>
        <p:nvPicPr>
          <p:cNvPr id="20483" name="Picture 3" descr="02_04 Earth's Plates"/>
          <p:cNvPicPr>
            <a:picLocks noChangeAspect="1"/>
          </p:cNvPicPr>
          <p:nvPr/>
        </p:nvPicPr>
        <p:blipFill>
          <a:blip r:embed="rId2">
            <a:lum contrast="6000"/>
          </a:blip>
          <a:srcRect b="50111"/>
          <a:stretch>
            <a:fillRect/>
          </a:stretch>
        </p:blipFill>
        <p:spPr>
          <a:xfrm>
            <a:off x="0" y="1196975"/>
            <a:ext cx="9109075" cy="5270500"/>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p:nvPr/>
        </p:nvSpPr>
        <p:spPr>
          <a:xfrm>
            <a:off x="539750" y="795338"/>
            <a:ext cx="7632700" cy="2854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spcAft>
                <a:spcPct val="5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在全球范围内主要有</a:t>
            </a:r>
            <a:r>
              <a:rPr lang="en-US" altLang="zh-CN" sz="2400" dirty="0">
                <a:solidFill>
                  <a:srgbClr val="000099"/>
                </a:solidFill>
                <a:latin typeface="黑体" panose="02010609060101010101" pitchFamily="49" charset="-122"/>
                <a:ea typeface="黑体" panose="02010609060101010101" pitchFamily="49" charset="-122"/>
              </a:rPr>
              <a:t>3</a:t>
            </a:r>
            <a:r>
              <a:rPr lang="zh-CN" altLang="en-US" sz="2400" dirty="0">
                <a:solidFill>
                  <a:srgbClr val="000099"/>
                </a:solidFill>
                <a:latin typeface="黑体" panose="02010609060101010101" pitchFamily="49" charset="-122"/>
                <a:ea typeface="黑体" panose="02010609060101010101" pitchFamily="49" charset="-122"/>
              </a:rPr>
              <a:t>大地震带：</a:t>
            </a:r>
          </a:p>
          <a:p>
            <a:pPr marL="0" lvl="0" indent="0" eaLnBrk="1" hangingPunct="1">
              <a:spcBef>
                <a:spcPct val="0"/>
              </a:spcBef>
              <a:spcAft>
                <a:spcPct val="500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1</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环太平洋地震带</a:t>
            </a:r>
            <a:r>
              <a:rPr lang="zh-CN" altLang="en-US" sz="2400" dirty="0">
                <a:solidFill>
                  <a:srgbClr val="000099"/>
                </a:solidFill>
                <a:latin typeface="黑体" panose="02010609060101010101" pitchFamily="49" charset="-122"/>
                <a:ea typeface="黑体" panose="02010609060101010101" pitchFamily="49" charset="-122"/>
              </a:rPr>
              <a:t> -- 太平洋沿岸，环形区域。占全球地震总能量约占</a:t>
            </a:r>
            <a:r>
              <a:rPr lang="en-US" altLang="zh-CN" sz="2400" dirty="0">
                <a:solidFill>
                  <a:srgbClr val="000099"/>
                </a:solidFill>
                <a:latin typeface="黑体" panose="02010609060101010101" pitchFamily="49" charset="-122"/>
                <a:ea typeface="黑体" panose="02010609060101010101" pitchFamily="49" charset="-122"/>
              </a:rPr>
              <a:t>75-80%</a:t>
            </a:r>
            <a:r>
              <a:rPr lang="zh-CN" altLang="en-US" sz="2400" dirty="0">
                <a:solidFill>
                  <a:srgbClr val="000099"/>
                </a:solidFill>
                <a:latin typeface="黑体" panose="02010609060101010101" pitchFamily="49" charset="-122"/>
                <a:ea typeface="黑体" panose="02010609060101010101" pitchFamily="49" charset="-122"/>
              </a:rPr>
              <a:t>。</a:t>
            </a:r>
          </a:p>
          <a:p>
            <a:pPr marL="0" lvl="0" indent="0" eaLnBrk="1" hangingPunct="1">
              <a:spcBef>
                <a:spcPct val="0"/>
              </a:spcBef>
              <a:spcAft>
                <a:spcPct val="500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2</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地中海-喜马拉雅地震带 </a:t>
            </a:r>
            <a:r>
              <a:rPr lang="zh-CN" altLang="en-US" sz="2400" dirty="0">
                <a:solidFill>
                  <a:srgbClr val="000099"/>
                </a:solidFill>
                <a:latin typeface="黑体" panose="02010609060101010101" pitchFamily="49" charset="-122"/>
                <a:ea typeface="黑体" panose="02010609060101010101" pitchFamily="49" charset="-122"/>
              </a:rPr>
              <a:t>-- 从印尼经缅甸、我国西南、帕米尔高原，直到地中海。全球</a:t>
            </a:r>
            <a:r>
              <a:rPr lang="en-US" altLang="zh-CN" sz="2400" dirty="0">
                <a:solidFill>
                  <a:srgbClr val="000099"/>
                </a:solidFill>
                <a:latin typeface="黑体" panose="02010609060101010101" pitchFamily="49" charset="-122"/>
                <a:ea typeface="黑体" panose="02010609060101010101" pitchFamily="49" charset="-122"/>
              </a:rPr>
              <a:t>15-20%</a:t>
            </a:r>
            <a:r>
              <a:rPr lang="zh-CN" altLang="en-US" sz="2400" dirty="0">
                <a:solidFill>
                  <a:srgbClr val="000099"/>
                </a:solidFill>
                <a:latin typeface="黑体" panose="02010609060101010101" pitchFamily="49" charset="-122"/>
                <a:ea typeface="黑体" panose="02010609060101010101" pitchFamily="49" charset="-122"/>
              </a:rPr>
              <a:t>地震能量。</a:t>
            </a:r>
          </a:p>
          <a:p>
            <a:pPr marL="0" lvl="0" indent="0" eaLnBrk="1" hangingPunct="1">
              <a:spcBef>
                <a:spcPct val="0"/>
              </a:spcBef>
              <a:spcAft>
                <a:spcPct val="500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3</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大洋中脊</a:t>
            </a:r>
            <a:r>
              <a:rPr lang="zh-CN" altLang="en-US" sz="2400" dirty="0">
                <a:solidFill>
                  <a:srgbClr val="000099"/>
                </a:solidFill>
                <a:latin typeface="黑体" panose="02010609060101010101" pitchFamily="49" charset="-122"/>
                <a:ea typeface="黑体" panose="02010609060101010101" pitchFamily="49" charset="-122"/>
              </a:rPr>
              <a:t>及</a:t>
            </a:r>
            <a:r>
              <a:rPr lang="zh-CN" altLang="en-US" sz="2400" b="1" dirty="0">
                <a:solidFill>
                  <a:srgbClr val="000099"/>
                </a:solidFill>
                <a:latin typeface="黑体" panose="02010609060101010101" pitchFamily="49" charset="-122"/>
                <a:ea typeface="黑体" panose="02010609060101010101" pitchFamily="49" charset="-122"/>
              </a:rPr>
              <a:t>大陆裂谷带 </a:t>
            </a:r>
            <a:r>
              <a:rPr lang="zh-CN" altLang="en-US" sz="2400" dirty="0">
                <a:solidFill>
                  <a:srgbClr val="000099"/>
                </a:solidFill>
                <a:latin typeface="黑体" panose="02010609060101010101" pitchFamily="49" charset="-122"/>
                <a:ea typeface="黑体" panose="02010609060101010101" pitchFamily="49" charset="-122"/>
              </a:rPr>
              <a:t>少部分地震。</a:t>
            </a:r>
          </a:p>
        </p:txBody>
      </p:sp>
      <p:sp>
        <p:nvSpPr>
          <p:cNvPr id="21507" name="Text Box 5"/>
          <p:cNvSpPr txBox="1"/>
          <p:nvPr/>
        </p:nvSpPr>
        <p:spPr>
          <a:xfrm>
            <a:off x="684213" y="4724400"/>
            <a:ext cx="237648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zh-CN" sz="2400" i="1" dirty="0">
                <a:solidFill>
                  <a:srgbClr val="0000CC"/>
                </a:solidFill>
                <a:latin typeface="黑体" panose="02010609060101010101" pitchFamily="49" charset="-122"/>
                <a:ea typeface="黑体" panose="02010609060101010101" pitchFamily="49" charset="-122"/>
              </a:rPr>
              <a:t>两极无地震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wipe(up)">
                                      <p:cBhvr>
                                        <p:cTn id="7" dur="10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浅中深源地震"/>
          <p:cNvPicPr>
            <a:picLocks noChangeAspect="1"/>
          </p:cNvPicPr>
          <p:nvPr/>
        </p:nvPicPr>
        <p:blipFill>
          <a:blip r:embed="rId2"/>
          <a:stretch>
            <a:fillRect/>
          </a:stretch>
        </p:blipFill>
        <p:spPr>
          <a:xfrm>
            <a:off x="0" y="0"/>
            <a:ext cx="9144000" cy="5943600"/>
          </a:xfrm>
          <a:prstGeom prst="rect">
            <a:avLst/>
          </a:prstGeom>
          <a:noFill/>
          <a:ln w="9525">
            <a:noFill/>
          </a:ln>
        </p:spPr>
      </p:pic>
      <p:sp>
        <p:nvSpPr>
          <p:cNvPr id="22531" name="Text Box 3"/>
          <p:cNvSpPr txBox="1"/>
          <p:nvPr/>
        </p:nvSpPr>
        <p:spPr>
          <a:xfrm>
            <a:off x="2413000" y="6092825"/>
            <a:ext cx="42481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全球地震分布</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不同震源深度</a:t>
            </a:r>
            <a:r>
              <a:rPr lang="en-US" altLang="zh-CN" sz="2400" dirty="0">
                <a:solidFill>
                  <a:srgbClr val="000099"/>
                </a:solidFill>
                <a:latin typeface="黑体" panose="02010609060101010101" pitchFamily="49" charset="-122"/>
                <a:ea typeface="黑体" panose="02010609060101010101" pitchFamily="49" charset="-122"/>
              </a:rPr>
              <a:t>)</a:t>
            </a:r>
          </a:p>
        </p:txBody>
      </p:sp>
      <p:grpSp>
        <p:nvGrpSpPr>
          <p:cNvPr id="2" name="Group 4"/>
          <p:cNvGrpSpPr/>
          <p:nvPr/>
        </p:nvGrpSpPr>
        <p:grpSpPr>
          <a:xfrm>
            <a:off x="107950" y="1700213"/>
            <a:ext cx="8961438" cy="4826000"/>
            <a:chOff x="0" y="0"/>
            <a:chExt cx="14112" cy="7598"/>
          </a:xfrm>
        </p:grpSpPr>
        <p:pic>
          <p:nvPicPr>
            <p:cNvPr id="22533" name="Picture 5" descr="2013年全球7级以上地震分布"/>
            <p:cNvPicPr>
              <a:picLocks noChangeAspect="1"/>
            </p:cNvPicPr>
            <p:nvPr/>
          </p:nvPicPr>
          <p:blipFill>
            <a:blip r:embed="rId3"/>
            <a:stretch>
              <a:fillRect/>
            </a:stretch>
          </p:blipFill>
          <p:spPr>
            <a:xfrm>
              <a:off x="0" y="0"/>
              <a:ext cx="14112" cy="7598"/>
            </a:xfrm>
            <a:prstGeom prst="rect">
              <a:avLst/>
            </a:prstGeom>
            <a:noFill/>
            <a:ln w="9525">
              <a:noFill/>
            </a:ln>
          </p:spPr>
        </p:pic>
        <p:sp>
          <p:nvSpPr>
            <p:cNvPr id="22534" name="Text Box 6"/>
            <p:cNvSpPr txBox="1"/>
            <p:nvPr/>
          </p:nvSpPr>
          <p:spPr>
            <a:xfrm>
              <a:off x="3855" y="6441"/>
              <a:ext cx="6918" cy="62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000" dirty="0">
                  <a:solidFill>
                    <a:srgbClr val="0000CC"/>
                  </a:solidFill>
                  <a:latin typeface="黑体" panose="02010609060101010101" pitchFamily="49" charset="-122"/>
                  <a:ea typeface="黑体" panose="02010609060101010101" pitchFamily="49" charset="-122"/>
                </a:rPr>
                <a:t>2013年全球7级以上地震(23次)分布</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descr="F:\Teaching\中国地质图\070-071 中国及周边地震震中分布图bm.jpg"/>
          <p:cNvPicPr>
            <a:picLocks noChangeAspect="1"/>
          </p:cNvPicPr>
          <p:nvPr/>
        </p:nvPicPr>
        <p:blipFill>
          <a:blip r:embed="rId2"/>
          <a:stretch>
            <a:fillRect/>
          </a:stretch>
        </p:blipFill>
        <p:spPr>
          <a:xfrm>
            <a:off x="0" y="100013"/>
            <a:ext cx="9144000" cy="6642100"/>
          </a:xfrm>
          <a:prstGeom prst="rect">
            <a:avLst/>
          </a:prstGeom>
          <a:noFill/>
          <a:ln w="9525">
            <a:noFill/>
          </a:ln>
        </p:spPr>
      </p:pic>
      <p:sp>
        <p:nvSpPr>
          <p:cNvPr id="23555" name="矩形 3"/>
          <p:cNvSpPr/>
          <p:nvPr/>
        </p:nvSpPr>
        <p:spPr>
          <a:xfrm>
            <a:off x="179388" y="131763"/>
            <a:ext cx="8820150" cy="549275"/>
          </a:xfrm>
          <a:prstGeom prst="rect">
            <a:avLst/>
          </a:prstGeom>
          <a:solidFill>
            <a:srgbClr val="66CCFF">
              <a:alpha val="70195"/>
            </a:srgbClr>
          </a:solid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lnSpc>
                <a:spcPct val="150000"/>
              </a:lnSpc>
              <a:spcBef>
                <a:spcPts val="1200"/>
              </a:spcBef>
              <a:spcAft>
                <a:spcPts val="1200"/>
              </a:spcAft>
              <a:buClrTx/>
              <a:buSzTx/>
              <a:buFont typeface="Arial" panose="020B0604020202020204" pitchFamily="34" charset="0"/>
              <a:buNone/>
            </a:pPr>
            <a:r>
              <a:rPr lang="zh-CN" altLang="en-US" sz="2000" dirty="0">
                <a:solidFill>
                  <a:srgbClr val="0000CC"/>
                </a:solidFill>
                <a:latin typeface="黑体" panose="02010609060101010101" pitchFamily="49" charset="-122"/>
                <a:ea typeface="黑体" panose="02010609060101010101" pitchFamily="49" charset="-122"/>
              </a:rPr>
              <a:t>中国及周边地震震中分布图，（</a:t>
            </a:r>
            <a:r>
              <a:rPr lang="en-US" altLang="zh-CN" sz="2000" dirty="0">
                <a:solidFill>
                  <a:srgbClr val="0000CC"/>
                </a:solidFill>
                <a:latin typeface="黑体" panose="02010609060101010101" pitchFamily="49" charset="-122"/>
                <a:ea typeface="黑体" panose="02010609060101010101" pitchFamily="49" charset="-122"/>
              </a:rPr>
              <a:t>《</a:t>
            </a:r>
            <a:r>
              <a:rPr lang="zh-CN" altLang="en-US" sz="2000" dirty="0">
                <a:solidFill>
                  <a:srgbClr val="0000CC"/>
                </a:solidFill>
                <a:latin typeface="黑体" panose="02010609060101010101" pitchFamily="49" charset="-122"/>
                <a:ea typeface="黑体" panose="02010609060101010101" pitchFamily="49" charset="-122"/>
              </a:rPr>
              <a:t>中国地质图集</a:t>
            </a:r>
            <a:r>
              <a:rPr lang="en-US" altLang="zh-CN" sz="2000" dirty="0">
                <a:solidFill>
                  <a:srgbClr val="0000CC"/>
                </a:solidFill>
                <a:latin typeface="黑体" panose="02010609060101010101" pitchFamily="49" charset="-122"/>
                <a:ea typeface="黑体" panose="02010609060101010101" pitchFamily="49" charset="-122"/>
              </a:rPr>
              <a:t>》</a:t>
            </a:r>
            <a:r>
              <a:rPr lang="zh-CN" altLang="en-US" sz="2000" dirty="0">
                <a:solidFill>
                  <a:srgbClr val="0000CC"/>
                </a:solidFill>
                <a:latin typeface="黑体" panose="02010609060101010101" pitchFamily="49" charset="-122"/>
                <a:ea typeface="黑体" panose="02010609060101010101" pitchFamily="49" charset="-122"/>
              </a:rPr>
              <a:t>，中国地质出版社，</a:t>
            </a:r>
            <a:r>
              <a:rPr lang="en-US" altLang="zh-CN" sz="2000" dirty="0">
                <a:solidFill>
                  <a:srgbClr val="0000CC"/>
                </a:solidFill>
                <a:latin typeface="黑体" panose="02010609060101010101" pitchFamily="49" charset="-122"/>
                <a:ea typeface="黑体" panose="02010609060101010101" pitchFamily="49" charset="-122"/>
              </a:rPr>
              <a:t>2002</a:t>
            </a:r>
            <a:r>
              <a:rPr lang="zh-CN" altLang="en-US" sz="2000" dirty="0">
                <a:solidFill>
                  <a:srgbClr val="0000CC"/>
                </a:solidFill>
                <a:latin typeface="黑体" panose="02010609060101010101" pitchFamily="49" charset="-122"/>
                <a:ea typeface="黑体" panose="02010609060101010101" pitchFamily="49" charset="-122"/>
              </a:rPr>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p:nvPr/>
        </p:nvSpPr>
        <p:spPr>
          <a:xfrm>
            <a:off x="498475" y="620713"/>
            <a:ext cx="8105775" cy="5727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灾害地质现象和环境地质问题</a:t>
            </a:r>
          </a:p>
          <a:p>
            <a:pPr marL="0" lvl="0" indent="0" eaLnBrk="1" hangingPunct="1">
              <a:spcBef>
                <a:spcPct val="50000"/>
              </a:spcBef>
              <a:spcAft>
                <a:spcPct val="4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在自然和</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或</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人为因素的作用或影响下形成的，对人类生命财产、环境造成损失的地质作用</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现象</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a:t>
            </a:r>
          </a:p>
          <a:p>
            <a:pPr marL="0" lvl="0" indent="0" eaLnBrk="1" hangingPunct="1">
              <a:spcBef>
                <a:spcPct val="1500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1</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地震：天然地震，</a:t>
            </a:r>
            <a:r>
              <a:rPr lang="zh-CN" altLang="en-US" sz="2400" dirty="0">
                <a:solidFill>
                  <a:srgbClr val="003399"/>
                </a:solidFill>
                <a:latin typeface="黑体" panose="02010609060101010101" pitchFamily="49" charset="-122"/>
                <a:ea typeface="黑体" panose="02010609060101010101" pitchFamily="49" charset="-122"/>
              </a:rPr>
              <a:t>诱发地震</a:t>
            </a:r>
          </a:p>
          <a:p>
            <a:pPr marL="0" lvl="0" indent="0" eaLnBrk="1" hangingPunct="1">
              <a:spcBef>
                <a:spcPct val="1500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2</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岩土位移：滑坡，崩塌，泥石流</a:t>
            </a:r>
          </a:p>
          <a:p>
            <a:pPr marL="0" lvl="0" indent="0" eaLnBrk="1" hangingPunct="1">
              <a:spcBef>
                <a:spcPct val="1500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3</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地面变形：地面沉降，地裂缝，地面塌陷</a:t>
            </a:r>
          </a:p>
          <a:p>
            <a:pPr marL="0" lvl="0" indent="0" eaLnBrk="1" hangingPunct="1">
              <a:spcBef>
                <a:spcPct val="15000"/>
              </a:spcBef>
              <a:buClrTx/>
              <a:buSzTx/>
              <a:buFont typeface="Arial" panose="020B0604020202020204" pitchFamily="34" charset="0"/>
              <a:buNone/>
            </a:pPr>
            <a:r>
              <a:rPr lang="en-US" altLang="zh-CN" sz="2400" dirty="0">
                <a:solidFill>
                  <a:srgbClr val="003399"/>
                </a:solidFill>
                <a:latin typeface="黑体" panose="02010609060101010101" pitchFamily="49" charset="-122"/>
                <a:ea typeface="黑体" panose="02010609060101010101" pitchFamily="49" charset="-122"/>
              </a:rPr>
              <a:t>4</a:t>
            </a:r>
            <a:r>
              <a:rPr lang="zh-CN" altLang="en-US" sz="2400" dirty="0">
                <a:solidFill>
                  <a:srgbClr val="003399"/>
                </a:solidFill>
                <a:latin typeface="黑体" panose="02010609060101010101" pitchFamily="49" charset="-122"/>
                <a:ea typeface="黑体" panose="02010609060101010101" pitchFamily="49" charset="-122"/>
              </a:rPr>
              <a:t>．土地退化：水土流失，沙漠化，盐碱化</a:t>
            </a:r>
          </a:p>
          <a:p>
            <a:pPr marL="0" lvl="0" indent="0" eaLnBrk="1" hangingPunct="1">
              <a:spcBef>
                <a:spcPct val="15000"/>
              </a:spcBef>
              <a:buClrTx/>
              <a:buSzTx/>
              <a:buFont typeface="Arial" panose="020B0604020202020204" pitchFamily="34" charset="0"/>
              <a:buNone/>
            </a:pPr>
            <a:r>
              <a:rPr lang="en-US" altLang="zh-CN" sz="2400" dirty="0">
                <a:solidFill>
                  <a:srgbClr val="003399"/>
                </a:solidFill>
                <a:latin typeface="黑体" panose="02010609060101010101" pitchFamily="49" charset="-122"/>
                <a:ea typeface="黑体" panose="02010609060101010101" pitchFamily="49" charset="-122"/>
              </a:rPr>
              <a:t>5</a:t>
            </a:r>
            <a:r>
              <a:rPr lang="zh-CN" altLang="en-US" sz="2400" dirty="0">
                <a:solidFill>
                  <a:srgbClr val="003399"/>
                </a:solidFill>
                <a:latin typeface="黑体" panose="02010609060101010101" pitchFamily="49" charset="-122"/>
                <a:ea typeface="黑体" panose="02010609060101010101" pitchFamily="49" charset="-122"/>
              </a:rPr>
              <a:t>．海岸动力灾害：海面上升，海岸侵蚀，港口淤积</a:t>
            </a:r>
          </a:p>
          <a:p>
            <a:pPr marL="0" lvl="0" indent="0" eaLnBrk="1" hangingPunct="1">
              <a:spcBef>
                <a:spcPct val="15000"/>
              </a:spcBef>
              <a:buClrTx/>
              <a:buSzTx/>
              <a:buFont typeface="Arial" panose="020B0604020202020204" pitchFamily="34" charset="0"/>
              <a:buNone/>
            </a:pPr>
            <a:r>
              <a:rPr lang="en-US" altLang="zh-CN" sz="2400" dirty="0">
                <a:solidFill>
                  <a:srgbClr val="003399"/>
                </a:solidFill>
                <a:latin typeface="黑体" panose="02010609060101010101" pitchFamily="49" charset="-122"/>
                <a:ea typeface="黑体" panose="02010609060101010101" pitchFamily="49" charset="-122"/>
              </a:rPr>
              <a:t>6</a:t>
            </a:r>
            <a:r>
              <a:rPr lang="zh-CN" altLang="en-US" sz="2400" dirty="0">
                <a:solidFill>
                  <a:srgbClr val="003399"/>
                </a:solidFill>
                <a:latin typeface="黑体" panose="02010609060101010101" pitchFamily="49" charset="-122"/>
                <a:ea typeface="黑体" panose="02010609060101010101" pitchFamily="49" charset="-122"/>
              </a:rPr>
              <a:t>．地下工程灾害：坑道突水，瓦斯突出和爆炸，岩爆</a:t>
            </a:r>
          </a:p>
          <a:p>
            <a:pPr marL="0" lvl="0" indent="0" eaLnBrk="1" hangingPunct="1">
              <a:spcBef>
                <a:spcPct val="15000"/>
              </a:spcBef>
              <a:buClrTx/>
              <a:buSzTx/>
              <a:buFont typeface="Arial" panose="020B0604020202020204" pitchFamily="34" charset="0"/>
              <a:buNone/>
            </a:pPr>
            <a:r>
              <a:rPr lang="en-US" altLang="zh-CN" sz="2400" dirty="0">
                <a:solidFill>
                  <a:srgbClr val="003399"/>
                </a:solidFill>
                <a:latin typeface="黑体" panose="02010609060101010101" pitchFamily="49" charset="-122"/>
                <a:ea typeface="黑体" panose="02010609060101010101" pitchFamily="49" charset="-122"/>
              </a:rPr>
              <a:t>7</a:t>
            </a:r>
            <a:r>
              <a:rPr lang="zh-CN" altLang="en-US" sz="2400" dirty="0">
                <a:solidFill>
                  <a:srgbClr val="003399"/>
                </a:solidFill>
                <a:latin typeface="黑体" panose="02010609060101010101" pitchFamily="49" charset="-122"/>
                <a:ea typeface="黑体" panose="02010609060101010101" pitchFamily="49" charset="-122"/>
              </a:rPr>
              <a:t>．特殊土灾害：湿陷性黄土，膨胀土，软土，冻土</a:t>
            </a:r>
          </a:p>
          <a:p>
            <a:pPr marL="0" lvl="0" indent="0" eaLnBrk="1" hangingPunct="1">
              <a:spcBef>
                <a:spcPct val="15000"/>
              </a:spcBef>
              <a:buClrTx/>
              <a:buSzTx/>
              <a:buFont typeface="Arial" panose="020B0604020202020204" pitchFamily="34" charset="0"/>
              <a:buNone/>
            </a:pPr>
            <a:r>
              <a:rPr lang="en-US" altLang="zh-CN" sz="2400" dirty="0">
                <a:solidFill>
                  <a:srgbClr val="003399"/>
                </a:solidFill>
                <a:latin typeface="黑体" panose="02010609060101010101" pitchFamily="49" charset="-122"/>
                <a:ea typeface="黑体" panose="02010609060101010101" pitchFamily="49" charset="-122"/>
              </a:rPr>
              <a:t>8</a:t>
            </a:r>
            <a:r>
              <a:rPr lang="zh-CN" altLang="en-US" sz="2400" dirty="0">
                <a:solidFill>
                  <a:srgbClr val="003399"/>
                </a:solidFill>
                <a:latin typeface="黑体" panose="02010609060101010101" pitchFamily="49" charset="-122"/>
                <a:ea typeface="黑体" panose="02010609060101010101" pitchFamily="49" charset="-122"/>
              </a:rPr>
              <a:t>．水环境异常：地方病</a:t>
            </a:r>
          </a:p>
          <a:p>
            <a:pPr marL="0" lvl="0" indent="0" eaLnBrk="1" hangingPunct="1">
              <a:spcBef>
                <a:spcPct val="1500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9</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地下水变异：地下水位升降，水质污染和恶化</a:t>
            </a:r>
          </a:p>
          <a:p>
            <a:pPr marL="0" lvl="0" indent="0" eaLnBrk="1" hangingPunct="1">
              <a:spcBef>
                <a:spcPct val="15000"/>
              </a:spcBef>
              <a:buClrTx/>
              <a:buSzTx/>
              <a:buFont typeface="Arial" panose="020B0604020202020204" pitchFamily="34" charset="0"/>
              <a:buNone/>
            </a:pPr>
            <a:r>
              <a:rPr lang="en-US" altLang="zh-CN" sz="2400" dirty="0">
                <a:solidFill>
                  <a:srgbClr val="003399"/>
                </a:solidFill>
                <a:latin typeface="黑体" panose="02010609060101010101" pitchFamily="49" charset="-122"/>
                <a:ea typeface="黑体" panose="02010609060101010101" pitchFamily="49" charset="-122"/>
              </a:rPr>
              <a:t>10</a:t>
            </a:r>
            <a:r>
              <a:rPr lang="zh-CN" altLang="en-US" sz="2400" dirty="0">
                <a:solidFill>
                  <a:srgbClr val="003399"/>
                </a:solidFill>
                <a:latin typeface="黑体" panose="02010609060101010101" pitchFamily="49" charset="-122"/>
                <a:ea typeface="黑体" panose="02010609060101010101" pitchFamily="49" charset="-122"/>
              </a:rPr>
              <a:t>．河湖（水库）灾害：淤积，塌岸，渗漏</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p:cNvSpPr>
          <p:nvPr>
            <p:ph type="title"/>
          </p:nvPr>
        </p:nvSpPr>
        <p:spPr>
          <a:xfrm>
            <a:off x="684213" y="476250"/>
            <a:ext cx="7772400" cy="755650"/>
          </a:xfrm>
        </p:spPr>
        <p:txBody>
          <a:bodyPr vert="horz" wrap="square" lIns="91440" tIns="45720" rIns="91440" bIns="45720" anchor="ctr"/>
          <a:lstStyle/>
          <a:p>
            <a:pPr eaLnBrk="1" hangingPunct="1"/>
            <a:r>
              <a:rPr lang="zh-CN" altLang="en-US" sz="2400" dirty="0">
                <a:solidFill>
                  <a:srgbClr val="000099"/>
                </a:solidFill>
                <a:latin typeface="黑体" panose="02010609060101010101" pitchFamily="49" charset="-122"/>
                <a:ea typeface="黑体" panose="02010609060101010101" pitchFamily="49" charset="-122"/>
              </a:rPr>
              <a:t>全球地震活动分布</a:t>
            </a:r>
            <a:r>
              <a:rPr lang="en-US" altLang="zh-CN" sz="2400" dirty="0">
                <a:solidFill>
                  <a:srgbClr val="000099"/>
                </a:solidFill>
                <a:latin typeface="黑体" panose="02010609060101010101" pitchFamily="49" charset="-122"/>
                <a:ea typeface="黑体" panose="02010609060101010101" pitchFamily="49" charset="-122"/>
              </a:rPr>
              <a:t>( &gt;M5, 1980</a:t>
            </a:r>
            <a:r>
              <a:rPr lang="zh-CN" altLang="en-US" sz="2400" dirty="0">
                <a:solidFill>
                  <a:srgbClr val="000099"/>
                </a:solidFill>
                <a:latin typeface="黑体" panose="02010609060101010101" pitchFamily="49" charset="-122"/>
                <a:ea typeface="黑体" panose="02010609060101010101" pitchFamily="49" charset="-122"/>
              </a:rPr>
              <a:t>年后</a:t>
            </a:r>
            <a:r>
              <a:rPr lang="en-US" altLang="zh-CN" sz="2400" dirty="0">
                <a:solidFill>
                  <a:srgbClr val="000099"/>
                </a:solidFill>
                <a:latin typeface="黑体" panose="02010609060101010101" pitchFamily="49" charset="-122"/>
                <a:ea typeface="黑体" panose="02010609060101010101" pitchFamily="49" charset="-122"/>
              </a:rPr>
              <a:t>)</a:t>
            </a:r>
          </a:p>
        </p:txBody>
      </p:sp>
      <p:pic>
        <p:nvPicPr>
          <p:cNvPr id="24579" name="Picture 3" descr="2013年中国及周边地区五级以上地震分布"/>
          <p:cNvPicPr>
            <a:picLocks noChangeAspect="1"/>
          </p:cNvPicPr>
          <p:nvPr/>
        </p:nvPicPr>
        <p:blipFill>
          <a:blip r:embed="rId2">
            <a:lum bright="-6000" contrast="6000"/>
          </a:blip>
          <a:stretch>
            <a:fillRect/>
          </a:stretch>
        </p:blipFill>
        <p:spPr>
          <a:xfrm>
            <a:off x="255905" y="193993"/>
            <a:ext cx="8639175" cy="6491287"/>
          </a:xfrm>
          <a:prstGeom prst="rect">
            <a:avLst/>
          </a:prstGeom>
          <a:noFill/>
          <a:ln w="9525">
            <a:noFill/>
          </a:ln>
        </p:spPr>
      </p:pic>
      <p:sp>
        <p:nvSpPr>
          <p:cNvPr id="24580" name="Text Box 4"/>
          <p:cNvSpPr txBox="1"/>
          <p:nvPr/>
        </p:nvSpPr>
        <p:spPr>
          <a:xfrm>
            <a:off x="2671445" y="476250"/>
            <a:ext cx="411353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000" dirty="0">
                <a:solidFill>
                  <a:srgbClr val="0000CC"/>
                </a:solidFill>
                <a:latin typeface="黑体" panose="02010609060101010101" pitchFamily="49" charset="-122"/>
                <a:ea typeface="黑体" panose="02010609060101010101" pitchFamily="49" charset="-122"/>
              </a:rPr>
              <a:t>中国及周边地区五级以上地震分布</a:t>
            </a:r>
          </a:p>
        </p:txBody>
      </p:sp>
      <p:sp>
        <p:nvSpPr>
          <p:cNvPr id="24581" name="Text Box 5"/>
          <p:cNvSpPr txBox="1"/>
          <p:nvPr/>
        </p:nvSpPr>
        <p:spPr>
          <a:xfrm>
            <a:off x="6372225" y="6407150"/>
            <a:ext cx="2522538" cy="277813"/>
          </a:xfrm>
          <a:prstGeom prst="rect">
            <a:avLst/>
          </a:prstGeom>
          <a:solidFill>
            <a:srgbClr val="FFFFFF"/>
          </a:solidFill>
          <a:ln w="9525">
            <a:noFill/>
          </a:ln>
        </p:spPr>
        <p:txBody>
          <a:bodyPr lIns="90170" tIns="46990" rIns="90170" bIns="46990">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1200" dirty="0">
                <a:solidFill>
                  <a:schemeClr val="tx2"/>
                </a:solidFill>
              </a:rPr>
              <a:t>资料来源 http://www.cea.gov.cn/</a:t>
            </a:r>
          </a:p>
        </p:txBody>
      </p:sp>
      <p:graphicFrame>
        <p:nvGraphicFramePr>
          <p:cNvPr id="2" name="表格 1"/>
          <p:cNvGraphicFramePr/>
          <p:nvPr/>
        </p:nvGraphicFramePr>
        <p:xfrm>
          <a:off x="2503805" y="949960"/>
          <a:ext cx="4033520" cy="1097280"/>
        </p:xfrm>
        <a:graphic>
          <a:graphicData uri="http://schemas.openxmlformats.org/drawingml/2006/table">
            <a:tbl>
              <a:tblPr firstRow="1" bandRow="1">
                <a:tableStyleId>{5940675A-B579-460E-94D1-54222C63F5DA}</a:tableStyleId>
              </a:tblPr>
              <a:tblGrid>
                <a:gridCol w="2016760"/>
                <a:gridCol w="2016760"/>
              </a:tblGrid>
              <a:tr h="274320">
                <a:tc>
                  <a:txBody>
                    <a:bodyPr/>
                    <a:lstStyle/>
                    <a:p>
                      <a:pPr indent="0" algn="ctr">
                        <a:buNone/>
                      </a:pPr>
                      <a:r>
                        <a:rPr lang="en-US" sz="1800" b="0">
                          <a:solidFill>
                            <a:srgbClr val="000099"/>
                          </a:solidFill>
                          <a:latin typeface="黑体" panose="02010609060101010101" pitchFamily="49" charset="-122"/>
                          <a:ea typeface="黑体" panose="02010609060101010101" pitchFamily="49" charset="-122"/>
                          <a:cs typeface="黑体" panose="02010609060101010101" pitchFamily="49" charset="-122"/>
                        </a:rPr>
                        <a:t>2013年</a:t>
                      </a:r>
                      <a:endParaRPr lang="en-US" altLang="en-US" sz="1800" b="0">
                        <a:solidFill>
                          <a:srgbClr val="000099"/>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99"/>
                          </a:solidFill>
                          <a:latin typeface="黑体" panose="02010609060101010101" pitchFamily="49" charset="-122"/>
                          <a:ea typeface="黑体" panose="02010609060101010101" pitchFamily="49" charset="-122"/>
                          <a:cs typeface="黑体" panose="02010609060101010101" pitchFamily="49" charset="-122"/>
                        </a:rPr>
                        <a:t>2018年</a:t>
                      </a:r>
                      <a:endParaRPr lang="en-US" altLang="en-US" sz="1800" b="0">
                        <a:solidFill>
                          <a:srgbClr val="000099"/>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22960">
                <a:tc>
                  <a:txBody>
                    <a:bodyPr/>
                    <a:lstStyle/>
                    <a:p>
                      <a:pPr indent="0">
                        <a:buNone/>
                      </a:pPr>
                      <a:r>
                        <a:rPr lang="en-US" sz="1800" b="0">
                          <a:solidFill>
                            <a:srgbClr val="000099"/>
                          </a:solidFill>
                          <a:latin typeface="黑体" panose="02010609060101010101" pitchFamily="49" charset="-122"/>
                          <a:ea typeface="黑体" panose="02010609060101010101" pitchFamily="49" charset="-122"/>
                          <a:cs typeface="黑体" panose="02010609060101010101" pitchFamily="49" charset="-122"/>
                        </a:rPr>
                        <a:t>5.0-5.9 级 39次6.0-6.9 级 5次7.0 级以上 1次</a:t>
                      </a:r>
                      <a:endParaRPr lang="en-US" altLang="en-US" sz="1800" b="0">
                        <a:solidFill>
                          <a:srgbClr val="000099"/>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rgbClr val="000099"/>
                          </a:solidFill>
                          <a:latin typeface="黑体" panose="02010609060101010101" pitchFamily="49" charset="-122"/>
                          <a:ea typeface="黑体" panose="02010609060101010101" pitchFamily="49" charset="-122"/>
                          <a:cs typeface="黑体" panose="02010609060101010101" pitchFamily="49" charset="-122"/>
                        </a:rPr>
                        <a:t>5.0-5.9 级 27次6.0-6.9 级 4次</a:t>
                      </a:r>
                      <a:endParaRPr lang="en-US" altLang="en-US" sz="1800" b="0">
                        <a:solidFill>
                          <a:srgbClr val="000099"/>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p:nvPr/>
        </p:nvSpPr>
        <p:spPr>
          <a:xfrm>
            <a:off x="534988" y="533400"/>
            <a:ext cx="6629400" cy="35814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10000"/>
              </a:spcBef>
              <a:buClrTx/>
              <a:buSzTx/>
              <a:buFont typeface="Arial" panose="020B0604020202020204" pitchFamily="34" charset="0"/>
              <a:buNone/>
            </a:pPr>
            <a:r>
              <a:rPr lang="en-US" altLang="zh-CN" sz="2400" b="1" dirty="0">
                <a:solidFill>
                  <a:srgbClr val="000099"/>
                </a:solidFill>
                <a:latin typeface="黑体" panose="02010609060101010101" pitchFamily="49" charset="-122"/>
                <a:ea typeface="黑体" panose="02010609060101010101" pitchFamily="49" charset="-122"/>
              </a:rPr>
              <a:t>4. </a:t>
            </a:r>
            <a:r>
              <a:rPr lang="zh-CN" altLang="en-US" sz="2400" b="1" dirty="0">
                <a:solidFill>
                  <a:srgbClr val="000099"/>
                </a:solidFill>
                <a:latin typeface="黑体" panose="02010609060101010101" pitchFamily="49" charset="-122"/>
                <a:ea typeface="黑体" panose="02010609060101010101" pitchFamily="49" charset="-122"/>
              </a:rPr>
              <a:t>地震震害</a:t>
            </a:r>
          </a:p>
          <a:p>
            <a:pPr marL="0" lvl="0" indent="0" eaLnBrk="1" hangingPunct="1">
              <a:spcBef>
                <a:spcPct val="10000"/>
              </a:spcBef>
              <a:buClrTx/>
              <a:buSzTx/>
              <a:buFont typeface="Arial" panose="020B0604020202020204" pitchFamily="34" charset="0"/>
              <a:buNone/>
            </a:pPr>
            <a:endParaRPr lang="zh-CN" altLang="en-US"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10000"/>
              </a:spcBef>
              <a:spcAft>
                <a:spcPct val="300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大地抖动对建筑物的直接破坏</a:t>
            </a:r>
          </a:p>
          <a:p>
            <a:pPr marL="0" lvl="0" indent="0" eaLnBrk="1" hangingPunct="1">
              <a:spcBef>
                <a:spcPct val="0"/>
              </a:spcBef>
              <a:spcAft>
                <a:spcPct val="250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饱和砂土和粉土的振动液化</a:t>
            </a:r>
          </a:p>
          <a:p>
            <a:pPr marL="0" lvl="0" indent="0" eaLnBrk="1" hangingPunct="1">
              <a:spcBef>
                <a:spcPct val="0"/>
              </a:spcBef>
              <a:spcAft>
                <a:spcPct val="250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地震滑坡</a:t>
            </a:r>
          </a:p>
          <a:p>
            <a:pPr marL="0" lvl="0" indent="0" eaLnBrk="1" hangingPunct="1">
              <a:spcBef>
                <a:spcPct val="0"/>
              </a:spcBef>
              <a:spcAft>
                <a:spcPct val="250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大地的错动和裂开</a:t>
            </a:r>
          </a:p>
          <a:p>
            <a:pPr marL="0" lvl="0" indent="0" eaLnBrk="1" hangingPunct="1">
              <a:spcBef>
                <a:spcPct val="0"/>
              </a:spcBef>
              <a:spcAft>
                <a:spcPct val="250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地面沉陷</a:t>
            </a:r>
          </a:p>
          <a:p>
            <a:pPr marL="0" lvl="0" indent="0" eaLnBrk="1" hangingPunct="1">
              <a:spcBef>
                <a:spcPct val="0"/>
              </a:spcBef>
              <a:spcAft>
                <a:spcPct val="250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海啸</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p:nvPr/>
        </p:nvSpPr>
        <p:spPr>
          <a:xfrm>
            <a:off x="468313" y="261938"/>
            <a:ext cx="7850187" cy="23955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1</a:t>
            </a:r>
            <a:r>
              <a:rPr lang="zh-CN" altLang="en-US" sz="2400" dirty="0">
                <a:solidFill>
                  <a:srgbClr val="000099"/>
                </a:solidFill>
                <a:latin typeface="黑体" panose="02010609060101010101" pitchFamily="49" charset="-122"/>
                <a:ea typeface="黑体" panose="02010609060101010101" pitchFamily="49" charset="-122"/>
              </a:rPr>
              <a:t>）大地抖动对建筑物的直接破坏</a:t>
            </a:r>
          </a:p>
          <a:p>
            <a:pPr marL="0" lvl="0" indent="0" eaLnBrk="1" hangingPunct="1">
              <a:lnSpc>
                <a:spcPct val="150000"/>
              </a:lnSpc>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最普遍的灾害原因。破坏程度取决于：</a:t>
            </a:r>
          </a:p>
          <a:p>
            <a:pPr marL="0" lvl="0" indent="0" eaLnBrk="1" hangingPunct="1">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地震：振动强度、持续时间</a:t>
            </a:r>
          </a:p>
          <a:p>
            <a:pPr marL="0" lvl="0" indent="0" eaLnBrk="1" hangingPunct="1">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建筑物：建筑结构。</a:t>
            </a:r>
            <a:r>
              <a:rPr lang="zh-CN" altLang="en-US" sz="2400" dirty="0">
                <a:solidFill>
                  <a:srgbClr val="0000FF"/>
                </a:solidFill>
                <a:latin typeface="黑体" panose="02010609060101010101" pitchFamily="49" charset="-122"/>
                <a:ea typeface="黑体" panose="02010609060101010101" pitchFamily="49" charset="-122"/>
                <a:sym typeface="Arial" panose="020B0604020202020204" pitchFamily="34" charset="0"/>
              </a:rPr>
              <a:t>另外，施</a:t>
            </a:r>
            <a:r>
              <a:rPr lang="zh-CN" altLang="en-US" sz="2400" dirty="0">
                <a:solidFill>
                  <a:srgbClr val="0000FF"/>
                </a:solidFill>
                <a:latin typeface="黑体" panose="02010609060101010101" pitchFamily="49" charset="-122"/>
                <a:ea typeface="黑体" panose="02010609060101010101" pitchFamily="49" charset="-122"/>
              </a:rPr>
              <a:t>工质量。</a:t>
            </a:r>
          </a:p>
          <a:p>
            <a:pPr marL="0" lvl="0" indent="0" eaLnBrk="1" hangingPunct="1">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地质：地基性质</a:t>
            </a:r>
            <a:endParaRPr lang="zh-CN" altLang="en-US" sz="2400" dirty="0">
              <a:solidFill>
                <a:srgbClr val="0000FF"/>
              </a:solidFill>
              <a:latin typeface="黑体" panose="02010609060101010101" pitchFamily="49" charset="-122"/>
              <a:ea typeface="黑体" panose="02010609060101010101" pitchFamily="49" charset="-122"/>
            </a:endParaRPr>
          </a:p>
        </p:txBody>
      </p:sp>
      <p:sp>
        <p:nvSpPr>
          <p:cNvPr id="26627" name="矩形 3"/>
          <p:cNvSpPr/>
          <p:nvPr/>
        </p:nvSpPr>
        <p:spPr>
          <a:xfrm>
            <a:off x="144463" y="6149975"/>
            <a:ext cx="1800225" cy="304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1400" dirty="0">
                <a:solidFill>
                  <a:srgbClr val="000099"/>
                </a:solidFill>
              </a:rPr>
              <a:t>1985年墨西哥大地震</a:t>
            </a:r>
          </a:p>
        </p:txBody>
      </p:sp>
      <p:pic>
        <p:nvPicPr>
          <p:cNvPr id="26628" name="Picture 1026" descr="唐山地震2"/>
          <p:cNvPicPr>
            <a:picLocks noChangeAspect="1"/>
          </p:cNvPicPr>
          <p:nvPr/>
        </p:nvPicPr>
        <p:blipFill>
          <a:blip r:embed="rId2">
            <a:lum contrast="6000"/>
          </a:blip>
          <a:srcRect l="2072"/>
          <a:stretch>
            <a:fillRect/>
          </a:stretch>
        </p:blipFill>
        <p:spPr>
          <a:xfrm>
            <a:off x="34925" y="2847975"/>
            <a:ext cx="3889375" cy="3933825"/>
          </a:xfrm>
          <a:prstGeom prst="rect">
            <a:avLst/>
          </a:prstGeom>
          <a:noFill/>
          <a:ln w="9525">
            <a:noFill/>
          </a:ln>
        </p:spPr>
      </p:pic>
      <p:sp>
        <p:nvSpPr>
          <p:cNvPr id="26629" name="Text Box 5"/>
          <p:cNvSpPr txBox="1"/>
          <p:nvPr/>
        </p:nvSpPr>
        <p:spPr>
          <a:xfrm>
            <a:off x="217488" y="6092825"/>
            <a:ext cx="3346450" cy="642938"/>
          </a:xfrm>
          <a:prstGeom prst="rect">
            <a:avLst/>
          </a:prstGeom>
          <a:solidFill>
            <a:srgbClr val="CCFFFF">
              <a:alpha val="50195"/>
            </a:srgbClr>
          </a:solidFill>
          <a:ln w="9525">
            <a:noFill/>
          </a:ln>
        </p:spPr>
        <p:txBody>
          <a:bodyPr lIns="90170" tIns="46990" rIns="90170" bIns="46990">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zh-CN" sz="1800" dirty="0">
                <a:solidFill>
                  <a:srgbClr val="000099"/>
                </a:solidFill>
                <a:latin typeface="黑体" panose="02010609060101010101" pitchFamily="49" charset="-122"/>
                <a:ea typeface="黑体" panose="02010609060101010101" pitchFamily="49" charset="-122"/>
              </a:rPr>
              <a:t>1976年7月28日唐山地震-- </a:t>
            </a:r>
          </a:p>
          <a:p>
            <a:pPr marL="0" lvl="0" indent="0" algn="ctr" eaLnBrk="1" hangingPunct="1">
              <a:spcBef>
                <a:spcPct val="0"/>
              </a:spcBef>
              <a:buClrTx/>
              <a:buSzTx/>
              <a:buFont typeface="Arial" panose="020B0604020202020204" pitchFamily="34" charset="0"/>
              <a:buNone/>
            </a:pPr>
            <a:r>
              <a:rPr lang="zh-CN" altLang="zh-CN" sz="1800" dirty="0">
                <a:solidFill>
                  <a:srgbClr val="000099"/>
                </a:solidFill>
                <a:latin typeface="黑体" panose="02010609060101010101" pitchFamily="49" charset="-122"/>
                <a:ea typeface="黑体" panose="02010609060101010101" pitchFamily="49" charset="-122"/>
              </a:rPr>
              <a:t>大部分建筑物被地震直接摧毁</a:t>
            </a:r>
          </a:p>
        </p:txBody>
      </p:sp>
      <p:pic>
        <p:nvPicPr>
          <p:cNvPr id="26630" name="Picture 6"/>
          <p:cNvPicPr>
            <a:picLocks noChangeAspect="1"/>
          </p:cNvPicPr>
          <p:nvPr/>
        </p:nvPicPr>
        <p:blipFill>
          <a:blip r:embed="rId3"/>
          <a:srcRect l="10440"/>
          <a:stretch>
            <a:fillRect/>
          </a:stretch>
        </p:blipFill>
        <p:spPr>
          <a:xfrm>
            <a:off x="3938588" y="2852738"/>
            <a:ext cx="5151437" cy="3941762"/>
          </a:xfrm>
          <a:prstGeom prst="rect">
            <a:avLst/>
          </a:prstGeom>
          <a:noFill/>
          <a:ln w="9525">
            <a:noFill/>
          </a:ln>
        </p:spPr>
      </p:pic>
      <p:sp>
        <p:nvSpPr>
          <p:cNvPr id="26631" name="Text Box 7"/>
          <p:cNvSpPr txBox="1"/>
          <p:nvPr/>
        </p:nvSpPr>
        <p:spPr>
          <a:xfrm>
            <a:off x="4140200" y="6381750"/>
            <a:ext cx="4608513" cy="368300"/>
          </a:xfrm>
          <a:prstGeom prst="rect">
            <a:avLst/>
          </a:prstGeom>
          <a:solidFill>
            <a:srgbClr val="CCFFFF">
              <a:alpha val="70195"/>
            </a:srgbClr>
          </a:solidFill>
          <a:ln w="9525">
            <a:noFill/>
          </a:ln>
        </p:spPr>
        <p:txBody>
          <a:bodyPr lIns="90170" tIns="46990" rIns="90170" bIns="46990">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1800" dirty="0">
                <a:solidFill>
                  <a:srgbClr val="000099"/>
                </a:solidFill>
                <a:latin typeface="黑体" panose="02010609060101010101" pitchFamily="49" charset="-122"/>
                <a:ea typeface="黑体" panose="02010609060101010101" pitchFamily="49" charset="-122"/>
              </a:rPr>
              <a:t>2008年512汶川地震，砖混结构楼房被摧毁</a:t>
            </a:r>
          </a:p>
        </p:txBody>
      </p:sp>
      <p:grpSp>
        <p:nvGrpSpPr>
          <p:cNvPr id="2" name="Group 8"/>
          <p:cNvGrpSpPr/>
          <p:nvPr/>
        </p:nvGrpSpPr>
        <p:grpSpPr>
          <a:xfrm>
            <a:off x="3983038" y="2925763"/>
            <a:ext cx="5048250" cy="3311525"/>
            <a:chOff x="0" y="0"/>
            <a:chExt cx="7950" cy="5216"/>
          </a:xfrm>
        </p:grpSpPr>
        <p:pic>
          <p:nvPicPr>
            <p:cNvPr id="26633" name="Picture 9" descr="090106221468011[1]"/>
            <p:cNvPicPr>
              <a:picLocks noChangeAspect="1"/>
            </p:cNvPicPr>
            <p:nvPr/>
          </p:nvPicPr>
          <p:blipFill>
            <a:blip r:embed="rId4"/>
            <a:stretch>
              <a:fillRect/>
            </a:stretch>
          </p:blipFill>
          <p:spPr>
            <a:xfrm>
              <a:off x="0" y="0"/>
              <a:ext cx="7951" cy="5217"/>
            </a:xfrm>
            <a:prstGeom prst="rect">
              <a:avLst/>
            </a:prstGeom>
            <a:noFill/>
            <a:ln w="19050" cap="flat" cmpd="sng">
              <a:solidFill>
                <a:srgbClr val="FF9900"/>
              </a:solidFill>
              <a:prstDash val="solid"/>
              <a:miter/>
              <a:headEnd type="none" w="med" len="med"/>
              <a:tailEnd type="none" w="med" len="med"/>
            </a:ln>
          </p:spPr>
        </p:pic>
        <p:sp>
          <p:nvSpPr>
            <p:cNvPr id="26634" name="Text Box 10"/>
            <p:cNvSpPr txBox="1"/>
            <p:nvPr/>
          </p:nvSpPr>
          <p:spPr>
            <a:xfrm>
              <a:off x="399" y="4535"/>
              <a:ext cx="7142" cy="580"/>
            </a:xfrm>
            <a:prstGeom prst="rect">
              <a:avLst/>
            </a:prstGeom>
            <a:solidFill>
              <a:srgbClr val="CCFFFF">
                <a:alpha val="70195"/>
              </a:srgbClr>
            </a:solidFill>
            <a:ln w="9525">
              <a:noFill/>
            </a:ln>
          </p:spPr>
          <p:txBody>
            <a:bodyPr lIns="90170" tIns="46990" rIns="90170" bIns="46990">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1800" dirty="0">
                  <a:solidFill>
                    <a:srgbClr val="000099"/>
                  </a:solidFill>
                  <a:latin typeface="黑体" panose="02010609060101010101" pitchFamily="49" charset="-122"/>
                  <a:ea typeface="黑体" panose="02010609060101010101" pitchFamily="49" charset="-122"/>
                </a:rPr>
                <a:t>2008年512汶川地震，框架结构楼房被破坏</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lateralspread32"/>
          <p:cNvPicPr>
            <a:picLocks noChangeAspect="1"/>
          </p:cNvPicPr>
          <p:nvPr/>
        </p:nvPicPr>
        <p:blipFill>
          <a:blip r:embed="rId2"/>
          <a:srcRect r="4832" b="7657"/>
          <a:stretch>
            <a:fillRect/>
          </a:stretch>
        </p:blipFill>
        <p:spPr>
          <a:xfrm>
            <a:off x="7938" y="4365625"/>
            <a:ext cx="2505075" cy="2209800"/>
          </a:xfrm>
          <a:prstGeom prst="rect">
            <a:avLst/>
          </a:prstGeom>
          <a:noFill/>
          <a:ln w="9525">
            <a:noFill/>
          </a:ln>
        </p:spPr>
      </p:pic>
      <p:pic>
        <p:nvPicPr>
          <p:cNvPr id="27651" name="Picture 9" descr="sandboil32"/>
          <p:cNvPicPr>
            <a:picLocks noChangeAspect="1"/>
          </p:cNvPicPr>
          <p:nvPr/>
        </p:nvPicPr>
        <p:blipFill>
          <a:blip r:embed="rId3"/>
          <a:srcRect t="13333" r="2473" b="13333"/>
          <a:stretch>
            <a:fillRect/>
          </a:stretch>
        </p:blipFill>
        <p:spPr>
          <a:xfrm>
            <a:off x="2555875" y="4652963"/>
            <a:ext cx="2884488" cy="1885950"/>
          </a:xfrm>
          <a:prstGeom prst="rect">
            <a:avLst/>
          </a:prstGeom>
          <a:noFill/>
          <a:ln w="9525">
            <a:noFill/>
          </a:ln>
        </p:spPr>
      </p:pic>
      <p:sp>
        <p:nvSpPr>
          <p:cNvPr id="27652" name="Text Box 10"/>
          <p:cNvSpPr txBox="1"/>
          <p:nvPr/>
        </p:nvSpPr>
        <p:spPr>
          <a:xfrm>
            <a:off x="395288" y="404813"/>
            <a:ext cx="8280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endParaRPr lang="zh-CN" altLang="en-US" dirty="0">
              <a:solidFill>
                <a:srgbClr val="000099"/>
              </a:solidFill>
              <a:ea typeface="楷体_GB2312" charset="-122"/>
            </a:endParaRPr>
          </a:p>
        </p:txBody>
      </p:sp>
      <p:sp>
        <p:nvSpPr>
          <p:cNvPr id="27653" name="Text Box 2"/>
          <p:cNvSpPr txBox="1"/>
          <p:nvPr/>
        </p:nvSpPr>
        <p:spPr>
          <a:xfrm>
            <a:off x="468313" y="457200"/>
            <a:ext cx="8064500" cy="3109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35000"/>
              </a:spcBef>
              <a:spcAft>
                <a:spcPct val="200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2</a:t>
            </a:r>
            <a:r>
              <a:rPr lang="zh-CN" altLang="en-US" sz="2400" dirty="0">
                <a:solidFill>
                  <a:srgbClr val="000099"/>
                </a:solidFill>
                <a:latin typeface="黑体" panose="02010609060101010101" pitchFamily="49" charset="-122"/>
                <a:ea typeface="黑体" panose="02010609060101010101" pitchFamily="49" charset="-122"/>
              </a:rPr>
              <a:t>）饱和砂土和粉土的振动液化</a:t>
            </a:r>
          </a:p>
          <a:p>
            <a:pPr marL="0" lvl="0" indent="0" algn="just" eaLnBrk="1" hangingPunct="1">
              <a:spcBef>
                <a:spcPct val="35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地基中较疏松的饱和砂土，在地震荷载作用下，孔隙水压力积累上升，达到可以完全抵消有效应力时，使土粒处于悬浮状态，而接近液体的特性。这种现象称为液化。</a:t>
            </a:r>
          </a:p>
          <a:p>
            <a:pPr marL="0" lvl="0" indent="0" algn="just" eaLnBrk="1" hangingPunct="1">
              <a:spcBef>
                <a:spcPct val="35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液化的砂土将在瞬间降低或完全丧失抗剪强度和承载能力。</a:t>
            </a:r>
          </a:p>
          <a:p>
            <a:pPr marL="0" lvl="0" indent="0" algn="just" eaLnBrk="1" hangingPunct="1">
              <a:spcBef>
                <a:spcPct val="35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砂土液化的宏观现象：在地表裂缝中</a:t>
            </a:r>
            <a:r>
              <a:rPr lang="zh-CN" altLang="en-US" sz="2400" b="1" dirty="0">
                <a:solidFill>
                  <a:srgbClr val="000099"/>
                </a:solidFill>
                <a:latin typeface="黑体" panose="02010609060101010101" pitchFamily="49" charset="-122"/>
                <a:ea typeface="黑体" panose="02010609060101010101" pitchFamily="49" charset="-122"/>
              </a:rPr>
              <a:t>喷水冒砂</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地面沉陷变形</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地基产生巨大沉降</a:t>
            </a:r>
            <a:r>
              <a:rPr lang="zh-CN" altLang="en-US" sz="2400" dirty="0">
                <a:solidFill>
                  <a:srgbClr val="000099"/>
                </a:solidFill>
                <a:latin typeface="黑体" panose="02010609060101010101" pitchFamily="49" charset="-122"/>
                <a:ea typeface="黑体" panose="02010609060101010101" pitchFamily="49" charset="-122"/>
              </a:rPr>
              <a:t>和</a:t>
            </a:r>
            <a:r>
              <a:rPr lang="zh-CN" altLang="en-US" sz="2400" b="1" dirty="0">
                <a:solidFill>
                  <a:srgbClr val="000099"/>
                </a:solidFill>
                <a:latin typeface="黑体" panose="02010609060101010101" pitchFamily="49" charset="-122"/>
                <a:ea typeface="黑体" panose="02010609060101010101" pitchFamily="49" charset="-122"/>
              </a:rPr>
              <a:t>建筑物严重倾斜</a:t>
            </a:r>
            <a:r>
              <a:rPr lang="zh-CN" altLang="en-US" sz="2400" dirty="0">
                <a:solidFill>
                  <a:srgbClr val="000099"/>
                </a:solidFill>
                <a:latin typeface="黑体" panose="02010609060101010101" pitchFamily="49" charset="-122"/>
                <a:ea typeface="黑体" panose="02010609060101010101" pitchFamily="49" charset="-122"/>
              </a:rPr>
              <a:t>，甚至</a:t>
            </a:r>
            <a:r>
              <a:rPr lang="zh-CN" altLang="en-US" sz="2400" b="1" dirty="0">
                <a:solidFill>
                  <a:srgbClr val="000099"/>
                </a:solidFill>
                <a:latin typeface="黑体" panose="02010609060101010101" pitchFamily="49" charset="-122"/>
                <a:ea typeface="黑体" panose="02010609060101010101" pitchFamily="49" charset="-122"/>
              </a:rPr>
              <a:t>失稳</a:t>
            </a:r>
            <a:r>
              <a:rPr lang="zh-CN" altLang="en-US" sz="2400" dirty="0">
                <a:solidFill>
                  <a:srgbClr val="000099"/>
                </a:solidFill>
                <a:latin typeface="黑体" panose="02010609060101010101" pitchFamily="49" charset="-122"/>
                <a:ea typeface="黑体" panose="02010609060101010101" pitchFamily="49" charset="-122"/>
              </a:rPr>
              <a:t>。</a:t>
            </a:r>
            <a:endParaRPr lang="zh-CN" altLang="en-US" sz="3600" dirty="0">
              <a:solidFill>
                <a:srgbClr val="0000CC"/>
              </a:solidFill>
              <a:latin typeface="黑体" panose="02010609060101010101" pitchFamily="49" charset="-122"/>
              <a:ea typeface="黑体" panose="02010609060101010101" pitchFamily="49" charset="-122"/>
            </a:endParaRPr>
          </a:p>
        </p:txBody>
      </p:sp>
      <p:pic>
        <p:nvPicPr>
          <p:cNvPr id="27654" name="Picture 4" descr="10-15"/>
          <p:cNvPicPr>
            <a:picLocks noGrp="1" noChangeAspect="1"/>
          </p:cNvPicPr>
          <p:nvPr/>
        </p:nvPicPr>
        <p:blipFill>
          <a:blip r:embed="rId4"/>
          <a:stretch>
            <a:fillRect/>
          </a:stretch>
        </p:blipFill>
        <p:spPr>
          <a:xfrm>
            <a:off x="5459413" y="3862388"/>
            <a:ext cx="3686175" cy="2686050"/>
          </a:xfrm>
          <a:prstGeom prst="rect">
            <a:avLst/>
          </a:prstGeom>
          <a:noFill/>
          <a:ln w="9525">
            <a:noFill/>
          </a:ln>
        </p:spPr>
      </p:pic>
      <p:sp>
        <p:nvSpPr>
          <p:cNvPr id="27655" name="Text Box 6"/>
          <p:cNvSpPr txBox="1"/>
          <p:nvPr/>
        </p:nvSpPr>
        <p:spPr>
          <a:xfrm>
            <a:off x="5364163" y="6237288"/>
            <a:ext cx="381635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50000"/>
              </a:spcBef>
              <a:buClrTx/>
              <a:buSzTx/>
              <a:buFont typeface="Arial" panose="020B0604020202020204" pitchFamily="34" charset="0"/>
              <a:buNone/>
            </a:pPr>
            <a:r>
              <a:rPr lang="en-US" altLang="zh-CN" sz="1400" dirty="0">
                <a:solidFill>
                  <a:srgbClr val="FFFFFF"/>
                </a:solidFill>
                <a:latin typeface="黑体" panose="02010609060101010101" pitchFamily="49" charset="-122"/>
                <a:ea typeface="黑体" panose="02010609060101010101" pitchFamily="49" charset="-122"/>
              </a:rPr>
              <a:t>1906</a:t>
            </a:r>
            <a:r>
              <a:rPr lang="zh-CN" altLang="en-US" sz="1400" dirty="0">
                <a:solidFill>
                  <a:srgbClr val="FFFFFF"/>
                </a:solidFill>
                <a:latin typeface="黑体" panose="02010609060101010101" pitchFamily="49" charset="-122"/>
                <a:ea typeface="黑体" panose="02010609060101010101" pitchFamily="49" charset="-122"/>
              </a:rPr>
              <a:t>年旧金山大地震，地基液化造成楼房倾斜</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tiltedbuilding"/>
          <p:cNvPicPr>
            <a:picLocks noChangeAspect="1"/>
          </p:cNvPicPr>
          <p:nvPr/>
        </p:nvPicPr>
        <p:blipFill>
          <a:blip r:embed="rId2"/>
          <a:srcRect r="3116"/>
          <a:stretch>
            <a:fillRect/>
          </a:stretch>
        </p:blipFill>
        <p:spPr>
          <a:xfrm>
            <a:off x="4500563" y="790575"/>
            <a:ext cx="4581525" cy="3143250"/>
          </a:xfrm>
          <a:prstGeom prst="rect">
            <a:avLst/>
          </a:prstGeom>
          <a:noFill/>
          <a:ln w="9525">
            <a:noFill/>
          </a:ln>
        </p:spPr>
      </p:pic>
      <p:sp>
        <p:nvSpPr>
          <p:cNvPr id="28675" name="Text Box 3"/>
          <p:cNvSpPr txBox="1"/>
          <p:nvPr/>
        </p:nvSpPr>
        <p:spPr>
          <a:xfrm>
            <a:off x="2052638" y="188913"/>
            <a:ext cx="496728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400" dirty="0">
                <a:solidFill>
                  <a:srgbClr val="0000CC"/>
                </a:solidFill>
                <a:latin typeface="黑体" panose="02010609060101010101" pitchFamily="49" charset="-122"/>
                <a:ea typeface="黑体" panose="02010609060101010101" pitchFamily="49" charset="-122"/>
              </a:rPr>
              <a:t>地震地基液化造成楼房倾斜、倾倒</a:t>
            </a:r>
            <a:endParaRPr lang="en-US" altLang="zh-CN" sz="2400" dirty="0">
              <a:solidFill>
                <a:srgbClr val="0000CC"/>
              </a:solidFill>
              <a:latin typeface="黑体" panose="02010609060101010101" pitchFamily="49" charset="-122"/>
              <a:ea typeface="黑体" panose="02010609060101010101" pitchFamily="49" charset="-122"/>
            </a:endParaRPr>
          </a:p>
        </p:txBody>
      </p:sp>
      <p:pic>
        <p:nvPicPr>
          <p:cNvPr id="28676" name="Picture 4" descr="1999年九月台湾7"/>
          <p:cNvPicPr>
            <a:picLocks noGrp="1" noChangeAspect="1"/>
          </p:cNvPicPr>
          <p:nvPr/>
        </p:nvPicPr>
        <p:blipFill>
          <a:blip r:embed="rId3"/>
          <a:stretch>
            <a:fillRect/>
          </a:stretch>
        </p:blipFill>
        <p:spPr>
          <a:xfrm>
            <a:off x="34925" y="809625"/>
            <a:ext cx="4321175" cy="5764213"/>
          </a:xfrm>
          <a:prstGeom prst="rect">
            <a:avLst/>
          </a:prstGeom>
          <a:noFill/>
          <a:ln w="9525">
            <a:noFill/>
          </a:ln>
        </p:spPr>
      </p:pic>
      <p:sp>
        <p:nvSpPr>
          <p:cNvPr id="28677" name="Text Box 6"/>
          <p:cNvSpPr txBox="1"/>
          <p:nvPr/>
        </p:nvSpPr>
        <p:spPr>
          <a:xfrm>
            <a:off x="2195513" y="6219825"/>
            <a:ext cx="2303462" cy="304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1400" dirty="0">
                <a:solidFill>
                  <a:srgbClr val="FFFFFF"/>
                </a:solidFill>
                <a:latin typeface="黑体" panose="02010609060101010101" pitchFamily="49" charset="-122"/>
                <a:ea typeface="黑体" panose="02010609060101010101" pitchFamily="49" charset="-122"/>
              </a:rPr>
              <a:t>1999</a:t>
            </a:r>
            <a:r>
              <a:rPr lang="zh-CN" altLang="en-US" sz="1400" dirty="0">
                <a:solidFill>
                  <a:srgbClr val="FFFFFF"/>
                </a:solidFill>
                <a:latin typeface="黑体" panose="02010609060101010101" pitchFamily="49" charset="-122"/>
                <a:ea typeface="黑体" panose="02010609060101010101" pitchFamily="49" charset="-122"/>
              </a:rPr>
              <a:t>年</a:t>
            </a:r>
            <a:r>
              <a:rPr lang="en-US" altLang="zh-CN" sz="1400" dirty="0">
                <a:solidFill>
                  <a:srgbClr val="FFFFFF"/>
                </a:solidFill>
                <a:latin typeface="黑体" panose="02010609060101010101" pitchFamily="49" charset="-122"/>
                <a:ea typeface="黑体" panose="02010609060101010101" pitchFamily="49" charset="-122"/>
              </a:rPr>
              <a:t>9</a:t>
            </a:r>
            <a:r>
              <a:rPr lang="zh-CN" altLang="en-US" sz="1400" dirty="0">
                <a:solidFill>
                  <a:srgbClr val="FFFFFF"/>
                </a:solidFill>
                <a:latin typeface="黑体" panose="02010609060101010101" pitchFamily="49" charset="-122"/>
                <a:ea typeface="黑体" panose="02010609060101010101" pitchFamily="49" charset="-122"/>
              </a:rPr>
              <a:t>月台湾</a:t>
            </a:r>
            <a:r>
              <a:rPr lang="en-US" altLang="zh-CN" sz="1400" dirty="0">
                <a:solidFill>
                  <a:srgbClr val="FFFFFF"/>
                </a:solidFill>
                <a:latin typeface="黑体" panose="02010609060101010101" pitchFamily="49" charset="-122"/>
                <a:ea typeface="黑体" panose="02010609060101010101" pitchFamily="49" charset="-122"/>
              </a:rPr>
              <a:t>7.6</a:t>
            </a:r>
            <a:r>
              <a:rPr lang="zh-CN" altLang="en-US" sz="1400" dirty="0">
                <a:solidFill>
                  <a:srgbClr val="FFFFFF"/>
                </a:solidFill>
                <a:latin typeface="黑体" panose="02010609060101010101" pitchFamily="49" charset="-122"/>
                <a:ea typeface="黑体" panose="02010609060101010101" pitchFamily="49" charset="-122"/>
              </a:rPr>
              <a:t>级地震</a:t>
            </a:r>
            <a:endParaRPr lang="en-US" altLang="zh-CN" sz="1400" dirty="0">
              <a:solidFill>
                <a:srgbClr val="FFFFFF"/>
              </a:solidFill>
              <a:latin typeface="黑体" panose="02010609060101010101" pitchFamily="49" charset="-122"/>
              <a:ea typeface="黑体" panose="02010609060101010101" pitchFamily="49" charset="-122"/>
            </a:endParaRPr>
          </a:p>
        </p:txBody>
      </p:sp>
      <p:pic>
        <p:nvPicPr>
          <p:cNvPr id="28678" name="Picture 2" descr="地震房屋拔起"/>
          <p:cNvPicPr>
            <a:picLocks noChangeAspect="1"/>
          </p:cNvPicPr>
          <p:nvPr/>
        </p:nvPicPr>
        <p:blipFill>
          <a:blip r:embed="rId4"/>
          <a:srcRect t="7663"/>
          <a:stretch>
            <a:fillRect/>
          </a:stretch>
        </p:blipFill>
        <p:spPr>
          <a:xfrm>
            <a:off x="4500563" y="3976688"/>
            <a:ext cx="4572000" cy="2708275"/>
          </a:xfrm>
          <a:prstGeom prst="rect">
            <a:avLst/>
          </a:prstGeom>
          <a:noFill/>
          <a:ln w="9525">
            <a:noFill/>
          </a:ln>
        </p:spPr>
      </p:pic>
      <p:sp>
        <p:nvSpPr>
          <p:cNvPr id="28679" name="Text Box 7"/>
          <p:cNvSpPr txBox="1"/>
          <p:nvPr/>
        </p:nvSpPr>
        <p:spPr>
          <a:xfrm>
            <a:off x="7075488" y="3573463"/>
            <a:ext cx="1960562" cy="304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1400" dirty="0">
                <a:solidFill>
                  <a:srgbClr val="FFFFFF"/>
                </a:solidFill>
              </a:rPr>
              <a:t>日本新泻地震，</a:t>
            </a:r>
            <a:r>
              <a:rPr lang="en-US" altLang="zh-CN" sz="1400" dirty="0">
                <a:solidFill>
                  <a:srgbClr val="FFFFFF"/>
                </a:solidFill>
              </a:rPr>
              <a:t>1964</a:t>
            </a:r>
            <a:r>
              <a:rPr lang="zh-CN" altLang="en-US" sz="1400" dirty="0">
                <a:solidFill>
                  <a:srgbClr val="FFFFFF"/>
                </a:solidFill>
              </a:rPr>
              <a:t>年</a:t>
            </a:r>
          </a:p>
        </p:txBody>
      </p:sp>
      <p:sp>
        <p:nvSpPr>
          <p:cNvPr id="28680" name="Text Box 8"/>
          <p:cNvSpPr txBox="1"/>
          <p:nvPr/>
        </p:nvSpPr>
        <p:spPr>
          <a:xfrm>
            <a:off x="7453313" y="6381750"/>
            <a:ext cx="1604962" cy="304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1400" dirty="0">
                <a:solidFill>
                  <a:srgbClr val="FFFFFF"/>
                </a:solidFill>
              </a:rPr>
              <a:t>墨西哥地震，</a:t>
            </a:r>
            <a:r>
              <a:rPr lang="en-US" altLang="zh-CN" sz="1400" dirty="0">
                <a:solidFill>
                  <a:srgbClr val="FFFFFF"/>
                </a:solidFill>
              </a:rPr>
              <a:t>1985</a:t>
            </a:r>
            <a:endParaRPr lang="zh-CN" altLang="en-US" sz="1400" dirty="0">
              <a:solidFill>
                <a:srgbClr val="FFFFFF"/>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026" descr="唐山地震4"/>
          <p:cNvPicPr>
            <a:picLocks noChangeAspect="1"/>
          </p:cNvPicPr>
          <p:nvPr/>
        </p:nvPicPr>
        <p:blipFill>
          <a:blip r:embed="rId2"/>
          <a:stretch>
            <a:fillRect/>
          </a:stretch>
        </p:blipFill>
        <p:spPr>
          <a:xfrm>
            <a:off x="44450" y="2133600"/>
            <a:ext cx="5621338" cy="4141788"/>
          </a:xfrm>
          <a:prstGeom prst="rect">
            <a:avLst/>
          </a:prstGeom>
          <a:noFill/>
          <a:ln w="9525">
            <a:noFill/>
          </a:ln>
        </p:spPr>
      </p:pic>
      <p:sp>
        <p:nvSpPr>
          <p:cNvPr id="29699" name="Text Box 1028"/>
          <p:cNvSpPr txBox="1"/>
          <p:nvPr/>
        </p:nvSpPr>
        <p:spPr>
          <a:xfrm>
            <a:off x="395288" y="476250"/>
            <a:ext cx="8424862"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唐山地震时，地基砂土液化造成房屋沉陷倾斜，桥梁坠毁。液化区喷水高度可达</a:t>
            </a:r>
            <a:r>
              <a:rPr lang="en-US" altLang="zh-CN" sz="2400" dirty="0">
                <a:solidFill>
                  <a:srgbClr val="000099"/>
                </a:solidFill>
                <a:latin typeface="黑体" panose="02010609060101010101" pitchFamily="49" charset="-122"/>
                <a:ea typeface="黑体" panose="02010609060101010101" pitchFamily="49" charset="-122"/>
              </a:rPr>
              <a:t>8m</a:t>
            </a:r>
            <a:r>
              <a:rPr lang="zh-CN" altLang="en-US" sz="2400" dirty="0">
                <a:solidFill>
                  <a:srgbClr val="000099"/>
                </a:solidFill>
                <a:latin typeface="黑体" panose="02010609060101010101" pitchFamily="49" charset="-122"/>
                <a:ea typeface="黑体" panose="02010609060101010101" pitchFamily="49" charset="-122"/>
              </a:rPr>
              <a:t>，厂房沉降达</a:t>
            </a:r>
            <a:r>
              <a:rPr lang="en-US" altLang="zh-CN" sz="2400" dirty="0">
                <a:solidFill>
                  <a:srgbClr val="000099"/>
                </a:solidFill>
                <a:latin typeface="黑体" panose="02010609060101010101" pitchFamily="49" charset="-122"/>
                <a:ea typeface="黑体" panose="02010609060101010101" pitchFamily="49" charset="-122"/>
              </a:rPr>
              <a:t>1m</a:t>
            </a:r>
            <a:r>
              <a:rPr lang="zh-CN" altLang="en-US" sz="2400" dirty="0">
                <a:solidFill>
                  <a:srgbClr val="000099"/>
                </a:solidFill>
                <a:latin typeface="黑体" panose="02010609060101010101" pitchFamily="49" charset="-122"/>
                <a:ea typeface="黑体" panose="02010609060101010101" pitchFamily="49" charset="-122"/>
              </a:rPr>
              <a:t>。大面积的砂土液化，使</a:t>
            </a:r>
            <a:r>
              <a:rPr lang="en-US" altLang="zh-CN" sz="2400" dirty="0">
                <a:solidFill>
                  <a:srgbClr val="000099"/>
                </a:solidFill>
                <a:latin typeface="黑体" panose="02010609060101010101" pitchFamily="49" charset="-122"/>
                <a:ea typeface="黑体" panose="02010609060101010101" pitchFamily="49" charset="-122"/>
              </a:rPr>
              <a:t>150</a:t>
            </a:r>
            <a:r>
              <a:rPr lang="zh-CN" altLang="en-US" sz="2400" dirty="0">
                <a:solidFill>
                  <a:srgbClr val="000099"/>
                </a:solidFill>
                <a:latin typeface="黑体" panose="02010609060101010101" pitchFamily="49" charset="-122"/>
                <a:ea typeface="黑体" panose="02010609060101010101" pitchFamily="49" charset="-122"/>
              </a:rPr>
              <a:t>万亩农田被砂掩埋。</a:t>
            </a:r>
            <a:endParaRPr lang="zh-CN" altLang="en-US" sz="2400" dirty="0">
              <a:solidFill>
                <a:srgbClr val="0000CC"/>
              </a:solidFill>
              <a:latin typeface="黑体" panose="02010609060101010101" pitchFamily="49" charset="-122"/>
              <a:ea typeface="黑体" panose="02010609060101010101" pitchFamily="49" charset="-122"/>
            </a:endParaRPr>
          </a:p>
        </p:txBody>
      </p:sp>
      <p:pic>
        <p:nvPicPr>
          <p:cNvPr id="29700" name="Picture 4"/>
          <p:cNvPicPr>
            <a:picLocks noChangeAspect="1"/>
          </p:cNvPicPr>
          <p:nvPr/>
        </p:nvPicPr>
        <p:blipFill>
          <a:blip r:embed="rId3"/>
          <a:srcRect l="2638" t="2119" r="3244" b="960"/>
          <a:stretch>
            <a:fillRect/>
          </a:stretch>
        </p:blipFill>
        <p:spPr>
          <a:xfrm>
            <a:off x="5724525" y="2133600"/>
            <a:ext cx="3384550" cy="4127500"/>
          </a:xfrm>
          <a:prstGeom prst="rect">
            <a:avLst/>
          </a:prstGeom>
          <a:noFill/>
          <a:ln w="9525">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026" descr="19750204海城地震5"/>
          <p:cNvPicPr>
            <a:picLocks noChangeAspect="1"/>
          </p:cNvPicPr>
          <p:nvPr/>
        </p:nvPicPr>
        <p:blipFill>
          <a:blip r:embed="rId2"/>
          <a:stretch>
            <a:fillRect/>
          </a:stretch>
        </p:blipFill>
        <p:spPr>
          <a:xfrm>
            <a:off x="4572000" y="476250"/>
            <a:ext cx="4560888" cy="2838450"/>
          </a:xfrm>
          <a:prstGeom prst="rect">
            <a:avLst/>
          </a:prstGeom>
          <a:noFill/>
          <a:ln w="9525">
            <a:noFill/>
          </a:ln>
        </p:spPr>
      </p:pic>
      <p:sp>
        <p:nvSpPr>
          <p:cNvPr id="30723" name="Text Box 1027"/>
          <p:cNvSpPr txBox="1"/>
          <p:nvPr/>
        </p:nvSpPr>
        <p:spPr>
          <a:xfrm>
            <a:off x="900113" y="4292600"/>
            <a:ext cx="2665412"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dirty="0">
                <a:solidFill>
                  <a:srgbClr val="0000CC"/>
                </a:solidFill>
                <a:latin typeface="黑体" panose="02010609060101010101" pitchFamily="49" charset="-122"/>
                <a:ea typeface="黑体" panose="02010609060101010101" pitchFamily="49" charset="-122"/>
              </a:rPr>
              <a:t>地震冒沙现象</a:t>
            </a:r>
          </a:p>
        </p:txBody>
      </p:sp>
      <p:pic>
        <p:nvPicPr>
          <p:cNvPr id="30724" name="Picture 4"/>
          <p:cNvPicPr>
            <a:picLocks noChangeAspect="1"/>
          </p:cNvPicPr>
          <p:nvPr/>
        </p:nvPicPr>
        <p:blipFill>
          <a:blip r:embed="rId3">
            <a:lum contrast="6000"/>
          </a:blip>
          <a:stretch>
            <a:fillRect/>
          </a:stretch>
        </p:blipFill>
        <p:spPr>
          <a:xfrm>
            <a:off x="1588" y="981075"/>
            <a:ext cx="4548187" cy="3055938"/>
          </a:xfrm>
          <a:prstGeom prst="rect">
            <a:avLst/>
          </a:prstGeom>
          <a:noFill/>
          <a:ln w="9525">
            <a:noFill/>
          </a:ln>
        </p:spPr>
      </p:pic>
      <p:sp>
        <p:nvSpPr>
          <p:cNvPr id="30725" name="Text Box 5"/>
          <p:cNvSpPr txBox="1"/>
          <p:nvPr/>
        </p:nvSpPr>
        <p:spPr>
          <a:xfrm>
            <a:off x="7092950" y="2925763"/>
            <a:ext cx="2049463" cy="304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1400" dirty="0">
                <a:solidFill>
                  <a:srgbClr val="FFFFFF"/>
                </a:solidFill>
              </a:rPr>
              <a:t>1975年2月辽宁海城地震</a:t>
            </a:r>
          </a:p>
        </p:txBody>
      </p:sp>
      <p:pic>
        <p:nvPicPr>
          <p:cNvPr id="30726" name="Picture 6"/>
          <p:cNvPicPr>
            <a:picLocks noChangeAspect="1"/>
          </p:cNvPicPr>
          <p:nvPr/>
        </p:nvPicPr>
        <p:blipFill>
          <a:blip r:embed="rId4"/>
          <a:srcRect b="13846"/>
          <a:stretch>
            <a:fillRect/>
          </a:stretch>
        </p:blipFill>
        <p:spPr>
          <a:xfrm>
            <a:off x="4572000" y="3357563"/>
            <a:ext cx="4578350" cy="3024187"/>
          </a:xfrm>
          <a:prstGeom prst="rect">
            <a:avLst/>
          </a:prstGeom>
          <a:noFill/>
          <a:ln w="9525">
            <a:noFill/>
          </a:ln>
        </p:spPr>
      </p:pic>
      <p:sp>
        <p:nvSpPr>
          <p:cNvPr id="30727" name="Text Box 7"/>
          <p:cNvSpPr txBox="1"/>
          <p:nvPr/>
        </p:nvSpPr>
        <p:spPr>
          <a:xfrm>
            <a:off x="7237413" y="6021388"/>
            <a:ext cx="1871662" cy="304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1400" dirty="0">
                <a:solidFill>
                  <a:srgbClr val="FFFFFF"/>
                </a:solidFill>
              </a:rPr>
              <a:t>2008年8月美国密苏里</a:t>
            </a:r>
          </a:p>
        </p:txBody>
      </p:sp>
      <p:sp>
        <p:nvSpPr>
          <p:cNvPr id="30728" name="Text Box 2"/>
          <p:cNvSpPr txBox="1"/>
          <p:nvPr/>
        </p:nvSpPr>
        <p:spPr>
          <a:xfrm>
            <a:off x="179388" y="5445125"/>
            <a:ext cx="3960812" cy="914400"/>
          </a:xfrm>
          <a:prstGeom prst="rect">
            <a:avLst/>
          </a:prstGeom>
          <a:solidFill>
            <a:srgbClr val="CCFFFF">
              <a:alpha val="50195"/>
            </a:srgbClr>
          </a:solid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zh-CN" sz="1800" dirty="0">
                <a:solidFill>
                  <a:srgbClr val="000099"/>
                </a:solidFill>
                <a:latin typeface="黑体" panose="02010609060101010101" pitchFamily="49" charset="-122"/>
                <a:ea typeface="黑体" panose="02010609060101010101" pitchFamily="49" charset="-122"/>
              </a:rPr>
              <a:t>现场调查和试验研究的结果表明，</a:t>
            </a:r>
            <a:r>
              <a:rPr lang="zh-CN" altLang="zh-CN" sz="1800" b="1" dirty="0">
                <a:solidFill>
                  <a:srgbClr val="000099"/>
                </a:solidFill>
                <a:latin typeface="黑体" panose="02010609060101010101" pitchFamily="49" charset="-122"/>
                <a:ea typeface="黑体" panose="02010609060101010101" pitchFamily="49" charset="-122"/>
              </a:rPr>
              <a:t>中、细和粉砂是最容易发生地震液化的土。</a:t>
            </a:r>
            <a:r>
              <a:rPr lang="zh-CN" altLang="zh-CN" sz="1800" dirty="0">
                <a:solidFill>
                  <a:srgbClr val="000099"/>
                </a:solidFill>
                <a:latin typeface="黑体" panose="02010609060101010101" pitchFamily="49" charset="-122"/>
                <a:ea typeface="黑体" panose="02010609060101010101" pitchFamily="49" charset="-122"/>
              </a:rPr>
              <a:t>因为此类土既缺乏粘聚力又排水不畅。</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026"/>
          <p:cNvSpPr txBox="1"/>
          <p:nvPr/>
        </p:nvSpPr>
        <p:spPr>
          <a:xfrm>
            <a:off x="539750" y="620713"/>
            <a:ext cx="7850188" cy="1377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500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3</a:t>
            </a:r>
            <a:r>
              <a:rPr lang="zh-CN" altLang="en-US" sz="2400" dirty="0">
                <a:solidFill>
                  <a:srgbClr val="000099"/>
                </a:solidFill>
                <a:latin typeface="黑体" panose="02010609060101010101" pitchFamily="49" charset="-122"/>
                <a:ea typeface="黑体" panose="02010609060101010101" pitchFamily="49" charset="-122"/>
              </a:rPr>
              <a:t>）大地的错动和裂开</a:t>
            </a: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大地震经常在大地上形成裂缝。沿某些裂缝会有较大拉开或错动。</a:t>
            </a:r>
          </a:p>
        </p:txBody>
      </p:sp>
      <p:pic>
        <p:nvPicPr>
          <p:cNvPr id="31747" name="Picture 1028" descr="唐山地震3"/>
          <p:cNvPicPr>
            <a:picLocks noChangeAspect="1"/>
          </p:cNvPicPr>
          <p:nvPr/>
        </p:nvPicPr>
        <p:blipFill>
          <a:blip r:embed="rId2"/>
          <a:stretch>
            <a:fillRect/>
          </a:stretch>
        </p:blipFill>
        <p:spPr>
          <a:xfrm>
            <a:off x="4787900" y="1701800"/>
            <a:ext cx="3600450" cy="2311400"/>
          </a:xfrm>
          <a:prstGeom prst="rect">
            <a:avLst/>
          </a:prstGeom>
          <a:noFill/>
          <a:ln w="9525">
            <a:noFill/>
          </a:ln>
        </p:spPr>
      </p:pic>
      <p:pic>
        <p:nvPicPr>
          <p:cNvPr id="31748" name="Picture 4" descr="16"/>
          <p:cNvPicPr>
            <a:picLocks noGrp="1" noChangeAspect="1"/>
          </p:cNvPicPr>
          <p:nvPr/>
        </p:nvPicPr>
        <p:blipFill>
          <a:blip r:embed="rId3">
            <a:lum contrast="6000"/>
          </a:blip>
          <a:srcRect l="2873" r="2612"/>
          <a:stretch>
            <a:fillRect/>
          </a:stretch>
        </p:blipFill>
        <p:spPr>
          <a:xfrm>
            <a:off x="612775" y="2852738"/>
            <a:ext cx="4140200" cy="3206750"/>
          </a:xfrm>
          <a:prstGeom prst="rect">
            <a:avLst/>
          </a:prstGeom>
          <a:noFill/>
          <a:ln w="9525">
            <a:noFill/>
          </a:ln>
        </p:spPr>
      </p:pic>
      <p:pic>
        <p:nvPicPr>
          <p:cNvPr id="31749" name="Picture 5" descr="earthquake-rail-damage-620x464[1]"/>
          <p:cNvPicPr>
            <a:picLocks noChangeAspect="1"/>
          </p:cNvPicPr>
          <p:nvPr/>
        </p:nvPicPr>
        <p:blipFill>
          <a:blip r:embed="rId4"/>
          <a:stretch>
            <a:fillRect/>
          </a:stretch>
        </p:blipFill>
        <p:spPr>
          <a:xfrm>
            <a:off x="4787900" y="4005263"/>
            <a:ext cx="3600450" cy="2695575"/>
          </a:xfrm>
          <a:prstGeom prst="rect">
            <a:avLst/>
          </a:prstGeom>
          <a:noFill/>
          <a:ln w="9525">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19750204海城地震4"/>
          <p:cNvPicPr>
            <a:picLocks noChangeAspect="1"/>
          </p:cNvPicPr>
          <p:nvPr/>
        </p:nvPicPr>
        <p:blipFill>
          <a:blip r:embed="rId2"/>
          <a:stretch>
            <a:fillRect/>
          </a:stretch>
        </p:blipFill>
        <p:spPr>
          <a:xfrm>
            <a:off x="5160963" y="1054100"/>
            <a:ext cx="3970337" cy="3960813"/>
          </a:xfrm>
          <a:prstGeom prst="rect">
            <a:avLst/>
          </a:prstGeom>
          <a:noFill/>
          <a:ln w="9525">
            <a:noFill/>
          </a:ln>
        </p:spPr>
      </p:pic>
      <p:sp>
        <p:nvSpPr>
          <p:cNvPr id="32771" name="Text Box 3"/>
          <p:cNvSpPr txBox="1"/>
          <p:nvPr/>
        </p:nvSpPr>
        <p:spPr>
          <a:xfrm>
            <a:off x="5148263" y="5157788"/>
            <a:ext cx="3816350" cy="701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000" dirty="0">
                <a:solidFill>
                  <a:srgbClr val="000099"/>
                </a:solidFill>
                <a:latin typeface="黑体" panose="02010609060101010101" pitchFamily="49" charset="-122"/>
                <a:ea typeface="黑体" panose="02010609060101010101" pitchFamily="49" charset="-122"/>
              </a:rPr>
              <a:t>1975年2月辽宁海城地震，拉张地裂缝。</a:t>
            </a:r>
          </a:p>
        </p:txBody>
      </p:sp>
      <p:pic>
        <p:nvPicPr>
          <p:cNvPr id="32772" name="Picture 2" descr="唐山地震1"/>
          <p:cNvPicPr>
            <a:picLocks noChangeAspect="1"/>
          </p:cNvPicPr>
          <p:nvPr/>
        </p:nvPicPr>
        <p:blipFill>
          <a:blip r:embed="rId3"/>
          <a:stretch>
            <a:fillRect/>
          </a:stretch>
        </p:blipFill>
        <p:spPr>
          <a:xfrm>
            <a:off x="11113" y="1039813"/>
            <a:ext cx="5076825" cy="3973512"/>
          </a:xfrm>
          <a:prstGeom prst="rect">
            <a:avLst/>
          </a:prstGeom>
          <a:noFill/>
          <a:ln w="9525">
            <a:noFill/>
          </a:ln>
        </p:spPr>
      </p:pic>
      <p:sp>
        <p:nvSpPr>
          <p:cNvPr id="32773" name="Text Box 4"/>
          <p:cNvSpPr txBox="1"/>
          <p:nvPr/>
        </p:nvSpPr>
        <p:spPr>
          <a:xfrm>
            <a:off x="107950" y="5157788"/>
            <a:ext cx="4824413" cy="700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000" dirty="0">
                <a:solidFill>
                  <a:srgbClr val="000099"/>
                </a:solidFill>
                <a:latin typeface="黑体" panose="02010609060101010101" pitchFamily="49" charset="-122"/>
                <a:ea typeface="黑体" panose="02010609060101010101" pitchFamily="49" charset="-122"/>
              </a:rPr>
              <a:t>1976</a:t>
            </a:r>
            <a:r>
              <a:rPr lang="zh-CN" altLang="en-US" sz="2000" dirty="0">
                <a:solidFill>
                  <a:srgbClr val="000099"/>
                </a:solidFill>
                <a:latin typeface="黑体" panose="02010609060101010101" pitchFamily="49" charset="-122"/>
                <a:ea typeface="黑体" panose="02010609060101010101" pitchFamily="49" charset="-122"/>
              </a:rPr>
              <a:t>年唐山地震，在极震区 </a:t>
            </a:r>
            <a:r>
              <a:rPr lang="en-US" altLang="zh-CN" sz="2000" dirty="0">
                <a:solidFill>
                  <a:srgbClr val="000099"/>
                </a:solidFill>
                <a:latin typeface="黑体" panose="02010609060101010101" pitchFamily="49" charset="-122"/>
                <a:ea typeface="黑体" panose="02010609060101010101" pitchFamily="49" charset="-122"/>
              </a:rPr>
              <a:t>8</a:t>
            </a:r>
            <a:r>
              <a:rPr lang="zh-CN" altLang="en-US" sz="2000" dirty="0">
                <a:solidFill>
                  <a:srgbClr val="000099"/>
                </a:solidFill>
                <a:latin typeface="黑体" panose="02010609060101010101" pitchFamily="49" charset="-122"/>
                <a:ea typeface="黑体" panose="02010609060101010101" pitchFamily="49" charset="-122"/>
              </a:rPr>
              <a:t>km</a:t>
            </a:r>
            <a:r>
              <a:rPr lang="zh-CN" altLang="en-US" sz="2000" dirty="0">
                <a:solidFill>
                  <a:srgbClr val="000099"/>
                </a:solidFill>
                <a:latin typeface="黑体" panose="02010609060101010101" pitchFamily="49" charset="-122"/>
                <a:ea typeface="黑体" panose="02010609060101010101" pitchFamily="49" charset="-122"/>
                <a:sym typeface="Arial" panose="020B0604020202020204" pitchFamily="34" charset="0"/>
              </a:rPr>
              <a:t>×</a:t>
            </a:r>
            <a:r>
              <a:rPr lang="en-US" altLang="zh-CN" sz="2000" dirty="0">
                <a:solidFill>
                  <a:srgbClr val="000099"/>
                </a:solidFill>
                <a:latin typeface="黑体" panose="02010609060101010101" pitchFamily="49" charset="-122"/>
                <a:ea typeface="黑体" panose="02010609060101010101" pitchFamily="49" charset="-122"/>
              </a:rPr>
              <a:t>30</a:t>
            </a:r>
            <a:r>
              <a:rPr lang="zh-CN" altLang="en-US" sz="2000" dirty="0">
                <a:solidFill>
                  <a:srgbClr val="000099"/>
                </a:solidFill>
                <a:latin typeface="黑体" panose="02010609060101010101" pitchFamily="49" charset="-122"/>
                <a:ea typeface="黑体" panose="02010609060101010101" pitchFamily="49" charset="-122"/>
              </a:rPr>
              <a:t>米m 的地裂缝带，裂缝最大水平位移</a:t>
            </a:r>
            <a:r>
              <a:rPr lang="en-US" altLang="zh-CN" sz="2000" dirty="0">
                <a:solidFill>
                  <a:srgbClr val="000099"/>
                </a:solidFill>
                <a:latin typeface="黑体" panose="02010609060101010101" pitchFamily="49" charset="-122"/>
                <a:ea typeface="黑体" panose="02010609060101010101" pitchFamily="49" charset="-122"/>
              </a:rPr>
              <a:t>1.5</a:t>
            </a:r>
            <a:r>
              <a:rPr lang="zh-CN" altLang="en-US" sz="2000" dirty="0">
                <a:solidFill>
                  <a:srgbClr val="000099"/>
                </a:solidFill>
                <a:latin typeface="黑体" panose="02010609060101010101" pitchFamily="49" charset="-122"/>
                <a:ea typeface="黑体" panose="02010609060101010101" pitchFamily="49" charset="-122"/>
              </a:rPr>
              <a:t>米。</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19730206炉霍地震压性地裂缝1"/>
          <p:cNvPicPr>
            <a:picLocks noChangeAspect="1"/>
          </p:cNvPicPr>
          <p:nvPr/>
        </p:nvPicPr>
        <p:blipFill>
          <a:blip r:embed="rId2"/>
          <a:stretch>
            <a:fillRect/>
          </a:stretch>
        </p:blipFill>
        <p:spPr>
          <a:xfrm>
            <a:off x="12700" y="1182688"/>
            <a:ext cx="5327650" cy="3614737"/>
          </a:xfrm>
          <a:prstGeom prst="rect">
            <a:avLst/>
          </a:prstGeom>
          <a:noFill/>
          <a:ln w="9525">
            <a:noFill/>
          </a:ln>
        </p:spPr>
      </p:pic>
      <p:sp>
        <p:nvSpPr>
          <p:cNvPr id="33795" name="Text Box 3"/>
          <p:cNvSpPr txBox="1"/>
          <p:nvPr/>
        </p:nvSpPr>
        <p:spPr>
          <a:xfrm>
            <a:off x="900113" y="5373688"/>
            <a:ext cx="77057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压性地裂缝 (1973年2月6日四川炉霍地震)</a:t>
            </a:r>
          </a:p>
        </p:txBody>
      </p:sp>
      <p:pic>
        <p:nvPicPr>
          <p:cNvPr id="33796" name="Picture 2" descr="19730206炉霍地震压性地裂缝2"/>
          <p:cNvPicPr>
            <a:picLocks noChangeAspect="1"/>
          </p:cNvPicPr>
          <p:nvPr/>
        </p:nvPicPr>
        <p:blipFill>
          <a:blip r:embed="rId3"/>
          <a:stretch>
            <a:fillRect/>
          </a:stretch>
        </p:blipFill>
        <p:spPr>
          <a:xfrm>
            <a:off x="5424488" y="1192213"/>
            <a:ext cx="3725862" cy="3600450"/>
          </a:xfrm>
          <a:prstGeom prst="rect">
            <a:avLst/>
          </a:prstGeom>
          <a:noFill/>
          <a:ln w="9525">
            <a:noFill/>
          </a:ln>
        </p:spPr>
      </p:pic>
      <p:sp>
        <p:nvSpPr>
          <p:cNvPr id="33797" name="Text Box 5"/>
          <p:cNvSpPr txBox="1"/>
          <p:nvPr/>
        </p:nvSpPr>
        <p:spPr>
          <a:xfrm>
            <a:off x="5508625" y="4438650"/>
            <a:ext cx="1427163" cy="304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1400" dirty="0">
                <a:solidFill>
                  <a:srgbClr val="FFFFFF"/>
                </a:solidFill>
              </a:rPr>
              <a:t>挤压拱起的地面</a:t>
            </a:r>
          </a:p>
        </p:txBody>
      </p:sp>
      <p:sp>
        <p:nvSpPr>
          <p:cNvPr id="33798" name="Text Box 6"/>
          <p:cNvSpPr txBox="1"/>
          <p:nvPr/>
        </p:nvSpPr>
        <p:spPr>
          <a:xfrm>
            <a:off x="114300" y="4438650"/>
            <a:ext cx="1428750" cy="304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1400" dirty="0">
                <a:solidFill>
                  <a:srgbClr val="FFFFFF"/>
                </a:solidFill>
              </a:rPr>
              <a:t>挤压破碎的地面</a:t>
            </a:r>
          </a:p>
        </p:txBody>
      </p:sp>
      <p:pic>
        <p:nvPicPr>
          <p:cNvPr id="33799" name="Picture 4" descr="16"/>
          <p:cNvPicPr>
            <a:picLocks noGrp="1" noChangeAspect="1"/>
          </p:cNvPicPr>
          <p:nvPr/>
        </p:nvPicPr>
        <p:blipFill>
          <a:blip r:embed="rId4">
            <a:lum contrast="6000"/>
          </a:blip>
          <a:stretch>
            <a:fillRect/>
          </a:stretch>
        </p:blipFill>
        <p:spPr>
          <a:xfrm>
            <a:off x="1692275" y="692150"/>
            <a:ext cx="4271963" cy="40878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9"/>
                                        </p:tgtEl>
                                        <p:attrNameLst>
                                          <p:attrName>style.visibility</p:attrName>
                                        </p:attrNameLst>
                                      </p:cBhvr>
                                      <p:to>
                                        <p:strVal val="visible"/>
                                      </p:to>
                                    </p:set>
                                    <p:animEffect transition="in" filter="fade">
                                      <p:cBhvr>
                                        <p:cTn id="7" dur="1000"/>
                                        <p:tgtEl>
                                          <p:spTgt spid="33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ctrTitle"/>
          </p:nvPr>
        </p:nvSpPr>
        <p:spPr>
          <a:xfrm>
            <a:off x="2071688" y="217488"/>
            <a:ext cx="4543425" cy="762000"/>
          </a:xfrm>
        </p:spPr>
        <p:txBody>
          <a:bodyPr vert="horz" wrap="square" lIns="91440" tIns="45720" rIns="91440" bIns="45720" anchor="ctr"/>
          <a:lstStyle>
            <a:lvl1pPr lvl="0">
              <a:buClrTx/>
              <a:buSzTx/>
              <a:buFontTx/>
              <a:defRPr/>
            </a:lvl1pPr>
          </a:lstStyle>
          <a:p>
            <a:pPr lvl="0" eaLnBrk="1" hangingPunct="1"/>
            <a:r>
              <a:rPr lang="zh-CN" altLang="zh-CN" sz="2800" b="1" i="0" dirty="0">
                <a:solidFill>
                  <a:srgbClr val="0000CC"/>
                </a:solidFill>
                <a:latin typeface="黑体" panose="02010609060101010101" pitchFamily="49" charset="-122"/>
                <a:ea typeface="黑体" panose="02010609060101010101" pitchFamily="49" charset="-122"/>
              </a:rPr>
              <a:t>第一节  地震</a:t>
            </a:r>
            <a:r>
              <a:rPr lang="zh-CN" altLang="zh-CN" sz="2800" b="1" i="0" dirty="0">
                <a:latin typeface="黑体" panose="02010609060101010101" pitchFamily="49" charset="-122"/>
                <a:ea typeface="黑体" panose="02010609060101010101" pitchFamily="49" charset="-122"/>
              </a:rPr>
              <a:t> </a:t>
            </a:r>
          </a:p>
        </p:txBody>
      </p:sp>
      <p:pic>
        <p:nvPicPr>
          <p:cNvPr id="7171" name="Picture 3" descr="earthquake (cse.ssl.berkeley.edu)"/>
          <p:cNvPicPr>
            <a:picLocks noChangeAspect="1"/>
          </p:cNvPicPr>
          <p:nvPr/>
        </p:nvPicPr>
        <p:blipFill>
          <a:blip r:embed="rId2"/>
          <a:stretch>
            <a:fillRect/>
          </a:stretch>
        </p:blipFill>
        <p:spPr>
          <a:xfrm>
            <a:off x="5748338" y="1412875"/>
            <a:ext cx="3389312" cy="5084763"/>
          </a:xfrm>
          <a:prstGeom prst="rect">
            <a:avLst/>
          </a:prstGeom>
          <a:noFill/>
          <a:ln w="9525">
            <a:noFill/>
          </a:ln>
        </p:spPr>
      </p:pic>
      <p:pic>
        <p:nvPicPr>
          <p:cNvPr id="7172" name="Picture 4" descr="d598fafe6f2927225c6008ea"/>
          <p:cNvPicPr>
            <a:picLocks noChangeAspect="1"/>
          </p:cNvPicPr>
          <p:nvPr/>
        </p:nvPicPr>
        <p:blipFill>
          <a:blip r:embed="rId3">
            <a:lum contrast="6000"/>
          </a:blip>
          <a:srcRect r="-984" b="11450"/>
          <a:stretch>
            <a:fillRect/>
          </a:stretch>
        </p:blipFill>
        <p:spPr>
          <a:xfrm>
            <a:off x="0" y="3573463"/>
            <a:ext cx="5003800" cy="2922587"/>
          </a:xfrm>
          <a:prstGeom prst="rect">
            <a:avLst/>
          </a:prstGeom>
          <a:noFill/>
          <a:ln w="9525">
            <a:noFill/>
          </a:ln>
        </p:spPr>
      </p:pic>
      <p:pic>
        <p:nvPicPr>
          <p:cNvPr id="7173" name="Picture 5" descr="57ae633152ba290aeac4af15"/>
          <p:cNvPicPr>
            <a:picLocks noChangeAspect="1"/>
          </p:cNvPicPr>
          <p:nvPr/>
        </p:nvPicPr>
        <p:blipFill>
          <a:blip r:embed="rId4">
            <a:lum contrast="6000"/>
          </a:blip>
          <a:srcRect t="7512"/>
          <a:stretch>
            <a:fillRect/>
          </a:stretch>
        </p:blipFill>
        <p:spPr>
          <a:xfrm>
            <a:off x="0" y="1412875"/>
            <a:ext cx="2376488" cy="3244850"/>
          </a:xfrm>
          <a:prstGeom prst="rect">
            <a:avLst/>
          </a:prstGeom>
          <a:noFill/>
          <a:ln w="9525">
            <a:noFill/>
          </a:ln>
        </p:spPr>
      </p:pic>
      <p:pic>
        <p:nvPicPr>
          <p:cNvPr id="7174" name="Picture 6" descr="航拍地震后道路被泥石流冲"/>
          <p:cNvPicPr>
            <a:picLocks noChangeAspect="1"/>
          </p:cNvPicPr>
          <p:nvPr/>
        </p:nvPicPr>
        <p:blipFill>
          <a:blip r:embed="rId5"/>
          <a:stretch>
            <a:fillRect/>
          </a:stretch>
        </p:blipFill>
        <p:spPr>
          <a:xfrm>
            <a:off x="2700338" y="1412875"/>
            <a:ext cx="2833687" cy="1881188"/>
          </a:xfrm>
          <a:prstGeom prst="rect">
            <a:avLst/>
          </a:prstGeom>
          <a:noFill/>
          <a:ln w="9525">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4" descr="16"/>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07950" y="2133600"/>
            <a:ext cx="4835525" cy="3022600"/>
          </a:xfrm>
        </p:spPr>
      </p:pic>
      <p:sp>
        <p:nvSpPr>
          <p:cNvPr id="34818" name="Text Box 6"/>
          <p:cNvSpPr txBox="1">
            <a:spLocks noChangeArrowheads="1"/>
          </p:cNvSpPr>
          <p:nvPr/>
        </p:nvSpPr>
        <p:spPr bwMode="auto">
          <a:xfrm>
            <a:off x="252413" y="5518150"/>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latin typeface="黑体" panose="02010609060101010101" pitchFamily="49" charset="-122"/>
                <a:ea typeface="黑体" panose="02010609060101010101" pitchFamily="49" charset="-122"/>
              </a:rPr>
              <a:t>1964</a:t>
            </a:r>
            <a:r>
              <a:rPr lang="zh-CN" altLang="en-US">
                <a:latin typeface="黑体" panose="02010609060101010101" pitchFamily="49" charset="-122"/>
                <a:ea typeface="黑体" panose="02010609060101010101" pitchFamily="49" charset="-122"/>
              </a:rPr>
              <a:t>年北美阿拉斯加大地震      </a:t>
            </a:r>
          </a:p>
        </p:txBody>
      </p:sp>
      <p:pic>
        <p:nvPicPr>
          <p:cNvPr id="34819" name="Picture 2" descr="10-1 1998 Afghanistan earthquake"/>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5075" y="622300"/>
            <a:ext cx="392112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5"/>
          <p:cNvSpPr txBox="1">
            <a:spLocks noChangeArrowheads="1"/>
          </p:cNvSpPr>
          <p:nvPr/>
        </p:nvSpPr>
        <p:spPr bwMode="auto">
          <a:xfrm>
            <a:off x="1331913" y="692150"/>
            <a:ext cx="2316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ea typeface="黑体" panose="02010609060101010101" pitchFamily="49" charset="-122"/>
              </a:rPr>
              <a:t>地震形成的陡坎</a:t>
            </a:r>
          </a:p>
        </p:txBody>
      </p:sp>
      <p:sp>
        <p:nvSpPr>
          <p:cNvPr id="34821" name="Text Box 6"/>
          <p:cNvSpPr txBox="1">
            <a:spLocks noChangeArrowheads="1"/>
          </p:cNvSpPr>
          <p:nvPr/>
        </p:nvSpPr>
        <p:spPr bwMode="auto">
          <a:xfrm>
            <a:off x="5003800" y="5518150"/>
            <a:ext cx="3744913"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a:latin typeface="黑体" panose="02010609060101010101" pitchFamily="49" charset="-122"/>
                <a:ea typeface="黑体" panose="02010609060101010101" pitchFamily="49" charset="-122"/>
              </a:rPr>
              <a:t>地震形成的地裂和陡坎，</a:t>
            </a:r>
          </a:p>
          <a:p>
            <a:pPr>
              <a:spcBef>
                <a:spcPct val="50000"/>
              </a:spcBef>
            </a:pPr>
            <a:r>
              <a:rPr lang="en-US" altLang="zh-CN">
                <a:latin typeface="黑体" panose="02010609060101010101" pitchFamily="49" charset="-122"/>
                <a:ea typeface="黑体" panose="02010609060101010101" pitchFamily="49" charset="-122"/>
              </a:rPr>
              <a:t>1998</a:t>
            </a:r>
            <a:r>
              <a:rPr lang="zh-CN" altLang="en-US">
                <a:latin typeface="黑体" panose="02010609060101010101" pitchFamily="49" charset="-122"/>
                <a:ea typeface="黑体" panose="02010609060101010101" pitchFamily="49" charset="-122"/>
              </a:rPr>
              <a:t>年</a:t>
            </a:r>
            <a:r>
              <a:rPr lang="en-US" altLang="zh-CN">
                <a:latin typeface="黑体" panose="02010609060101010101" pitchFamily="49" charset="-122"/>
                <a:ea typeface="黑体" panose="02010609060101010101" pitchFamily="49" charset="-122"/>
              </a:rPr>
              <a:t>2</a:t>
            </a:r>
            <a:r>
              <a:rPr lang="zh-CN" altLang="en-US">
                <a:latin typeface="黑体" panose="02010609060101010101" pitchFamily="49" charset="-122"/>
                <a:ea typeface="黑体" panose="02010609060101010101" pitchFamily="49" charset="-122"/>
              </a:rPr>
              <a:t>月</a:t>
            </a:r>
            <a:r>
              <a:rPr lang="en-US" altLang="zh-CN">
                <a:latin typeface="黑体" panose="02010609060101010101" pitchFamily="49" charset="-122"/>
                <a:ea typeface="黑体" panose="02010609060101010101" pitchFamily="49" charset="-122"/>
              </a:rPr>
              <a:t>4</a:t>
            </a:r>
            <a:r>
              <a:rPr lang="zh-CN" altLang="en-US">
                <a:latin typeface="黑体" panose="02010609060101010101" pitchFamily="49" charset="-122"/>
                <a:ea typeface="黑体" panose="02010609060101010101" pitchFamily="49" charset="-122"/>
              </a:rPr>
              <a:t>日阿富汗地震</a:t>
            </a:r>
          </a:p>
        </p:txBody>
      </p:sp>
    </p:spTree>
    <p:extLst>
      <p:ext uri="{BB962C8B-B14F-4D97-AF65-F5344CB8AC3E}">
        <p14:creationId xmlns:p14="http://schemas.microsoft.com/office/powerpoint/2010/main" val="6058847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cc93621037388912203f2e54"/>
          <p:cNvPicPr>
            <a:picLocks noChangeAspect="1"/>
          </p:cNvPicPr>
          <p:nvPr/>
        </p:nvPicPr>
        <p:blipFill>
          <a:blip r:embed="rId2"/>
          <a:srcRect l="15076" r="32268"/>
          <a:stretch>
            <a:fillRect/>
          </a:stretch>
        </p:blipFill>
        <p:spPr>
          <a:xfrm>
            <a:off x="539750" y="404813"/>
            <a:ext cx="3790950" cy="5400675"/>
          </a:xfrm>
          <a:prstGeom prst="rect">
            <a:avLst/>
          </a:prstGeom>
          <a:noFill/>
          <a:ln w="9525">
            <a:noFill/>
          </a:ln>
        </p:spPr>
      </p:pic>
      <p:sp>
        <p:nvSpPr>
          <p:cNvPr id="35843" name="Text Box 7"/>
          <p:cNvSpPr txBox="1"/>
          <p:nvPr/>
        </p:nvSpPr>
        <p:spPr>
          <a:xfrm>
            <a:off x="2628900" y="5876925"/>
            <a:ext cx="4319588" cy="777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400" dirty="0">
                <a:solidFill>
                  <a:srgbClr val="0000CC"/>
                </a:solidFill>
                <a:latin typeface="黑体" panose="02010609060101010101" pitchFamily="49" charset="-122"/>
                <a:ea typeface="黑体" panose="02010609060101010101" pitchFamily="49" charset="-122"/>
              </a:rPr>
              <a:t>512</a:t>
            </a:r>
            <a:r>
              <a:rPr lang="zh-CN" altLang="en-US" sz="2400" dirty="0">
                <a:solidFill>
                  <a:srgbClr val="0000CC"/>
                </a:solidFill>
                <a:latin typeface="黑体" panose="02010609060101010101" pitchFamily="49" charset="-122"/>
                <a:ea typeface="黑体" panose="02010609060101010101" pitchFamily="49" charset="-122"/>
              </a:rPr>
              <a:t>汶川地震路面裂缝和陡坎</a:t>
            </a:r>
          </a:p>
          <a:p>
            <a:pPr marL="0" lvl="0" indent="0" eaLnBrk="1" hangingPunct="1">
              <a:spcBef>
                <a:spcPct val="50000"/>
              </a:spcBef>
              <a:buClrTx/>
              <a:buSzTx/>
              <a:buFont typeface="Arial" panose="020B0604020202020204" pitchFamily="34" charset="0"/>
              <a:buNone/>
            </a:pPr>
            <a:r>
              <a:rPr lang="en-US" altLang="zh-CN" sz="1400" dirty="0">
                <a:solidFill>
                  <a:srgbClr val="0000CC"/>
                </a:solidFill>
                <a:ea typeface="黑体" panose="02010609060101010101" pitchFamily="49" charset="-122"/>
              </a:rPr>
              <a:t>http://hi.baidu.com/babyli302/album</a:t>
            </a:r>
          </a:p>
        </p:txBody>
      </p:sp>
      <p:pic>
        <p:nvPicPr>
          <p:cNvPr id="35844" name="Picture 8" descr="capt_fb6547e2ad6046f2806a2d5ba69df9ef_china_earthquake_xob808"/>
          <p:cNvPicPr>
            <a:picLocks noChangeAspect="1"/>
          </p:cNvPicPr>
          <p:nvPr/>
        </p:nvPicPr>
        <p:blipFill>
          <a:blip r:embed="rId3"/>
          <a:srcRect t="3316"/>
          <a:stretch>
            <a:fillRect/>
          </a:stretch>
        </p:blipFill>
        <p:spPr>
          <a:xfrm>
            <a:off x="4427538" y="3170238"/>
            <a:ext cx="4176712" cy="2633662"/>
          </a:xfrm>
          <a:prstGeom prst="rect">
            <a:avLst/>
          </a:prstGeom>
          <a:noFill/>
          <a:ln w="9525">
            <a:noFill/>
          </a:ln>
        </p:spPr>
      </p:pic>
      <p:pic>
        <p:nvPicPr>
          <p:cNvPr id="35845" name="Picture 4" descr="78b62cce478b4e1092457eb1"/>
          <p:cNvPicPr>
            <a:picLocks noChangeAspect="1"/>
          </p:cNvPicPr>
          <p:nvPr/>
        </p:nvPicPr>
        <p:blipFill>
          <a:blip r:embed="rId4"/>
          <a:srcRect b="12206"/>
          <a:stretch>
            <a:fillRect/>
          </a:stretch>
        </p:blipFill>
        <p:spPr>
          <a:xfrm>
            <a:off x="4427538" y="404813"/>
            <a:ext cx="4154487" cy="2735262"/>
          </a:xfrm>
          <a:prstGeom prst="rect">
            <a:avLst/>
          </a:prstGeom>
          <a:noFill/>
          <a:ln w="9525">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p:nvPr/>
        </p:nvSpPr>
        <p:spPr>
          <a:xfrm>
            <a:off x="611188" y="476250"/>
            <a:ext cx="7848600" cy="2103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另外，地震活动带上的活动断层即使是在平时也会发生缓慢的错动。</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50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例如，美国西部的圣安得列斯大断裂 </a:t>
            </a:r>
            <a:r>
              <a:rPr lang="en-US" altLang="zh-CN" sz="2400" dirty="0">
                <a:solidFill>
                  <a:srgbClr val="000099"/>
                </a:solidFill>
                <a:latin typeface="黑体" panose="02010609060101010101" pitchFamily="49" charset="-122"/>
                <a:ea typeface="黑体" panose="02010609060101010101" pitchFamily="49" charset="-122"/>
              </a:rPr>
              <a:t>(San Andreas Fault)</a:t>
            </a:r>
            <a:r>
              <a:rPr lang="zh-CN" altLang="en-US" sz="2400" dirty="0">
                <a:solidFill>
                  <a:srgbClr val="000099"/>
                </a:solidFill>
                <a:latin typeface="黑体" panose="02010609060101010101" pitchFamily="49" charset="-122"/>
                <a:ea typeface="黑体" panose="02010609060101010101" pitchFamily="49" charset="-122"/>
              </a:rPr>
              <a:t>，在</a:t>
            </a:r>
            <a:r>
              <a:rPr lang="en-US" altLang="zh-CN" sz="2400" dirty="0">
                <a:solidFill>
                  <a:srgbClr val="000099"/>
                </a:solidFill>
                <a:latin typeface="黑体" panose="02010609060101010101" pitchFamily="49" charset="-122"/>
                <a:ea typeface="黑体" panose="02010609060101010101" pitchFamily="49" charset="-122"/>
              </a:rPr>
              <a:t>1906</a:t>
            </a:r>
            <a:r>
              <a:rPr lang="zh-CN" altLang="en-US" sz="2400" dirty="0">
                <a:solidFill>
                  <a:srgbClr val="000099"/>
                </a:solidFill>
                <a:latin typeface="黑体" panose="02010609060101010101" pitchFamily="49" charset="-122"/>
                <a:ea typeface="黑体" panose="02010609060101010101" pitchFamily="49" charset="-122"/>
              </a:rPr>
              <a:t>年旧金山大地震前的</a:t>
            </a:r>
            <a:r>
              <a:rPr lang="en-US" altLang="zh-CN" sz="2400" dirty="0">
                <a:solidFill>
                  <a:srgbClr val="000099"/>
                </a:solidFill>
                <a:latin typeface="黑体" panose="02010609060101010101" pitchFamily="49" charset="-122"/>
                <a:ea typeface="黑体" panose="02010609060101010101" pitchFamily="49" charset="-122"/>
              </a:rPr>
              <a:t>16</a:t>
            </a:r>
            <a:r>
              <a:rPr lang="zh-CN" altLang="en-US" sz="2400" dirty="0">
                <a:solidFill>
                  <a:srgbClr val="000099"/>
                </a:solidFill>
                <a:latin typeface="黑体" panose="02010609060101010101" pitchFamily="49" charset="-122"/>
                <a:ea typeface="黑体" panose="02010609060101010101" pitchFamily="49" charset="-122"/>
              </a:rPr>
              <a:t>年中，断层两侧发生了最大达</a:t>
            </a:r>
            <a:r>
              <a:rPr lang="en-US" altLang="zh-CN" sz="2400" dirty="0">
                <a:solidFill>
                  <a:srgbClr val="000099"/>
                </a:solidFill>
                <a:latin typeface="黑体" panose="02010609060101010101" pitchFamily="49" charset="-122"/>
                <a:ea typeface="黑体" panose="02010609060101010101" pitchFamily="49" charset="-122"/>
              </a:rPr>
              <a:t>7</a:t>
            </a:r>
            <a:r>
              <a:rPr lang="zh-CN" altLang="en-US" sz="2400" dirty="0">
                <a:solidFill>
                  <a:srgbClr val="000099"/>
                </a:solidFill>
                <a:latin typeface="黑体" panose="02010609060101010101" pitchFamily="49" charset="-122"/>
                <a:ea typeface="黑体" panose="02010609060101010101" pitchFamily="49" charset="-122"/>
              </a:rPr>
              <a:t>米之多的相对位移。</a:t>
            </a:r>
          </a:p>
        </p:txBody>
      </p:sp>
      <p:pic>
        <p:nvPicPr>
          <p:cNvPr id="36867" name="Picture 2" descr="1"/>
          <p:cNvPicPr>
            <a:picLocks noGrp="1" noChangeAspect="1"/>
          </p:cNvPicPr>
          <p:nvPr/>
        </p:nvPicPr>
        <p:blipFill>
          <a:blip r:embed="rId2"/>
          <a:srcRect l="3323" t="3023" r="4460" b="23405"/>
          <a:stretch>
            <a:fillRect/>
          </a:stretch>
        </p:blipFill>
        <p:spPr>
          <a:xfrm>
            <a:off x="34925" y="2781300"/>
            <a:ext cx="3676650" cy="3481388"/>
          </a:xfrm>
          <a:prstGeom prst="rect">
            <a:avLst/>
          </a:prstGeom>
          <a:noFill/>
          <a:ln w="9525">
            <a:noFill/>
          </a:ln>
        </p:spPr>
      </p:pic>
      <p:pic>
        <p:nvPicPr>
          <p:cNvPr id="36868" name="Picture 4" descr="16"/>
          <p:cNvPicPr>
            <a:picLocks noGrp="1" noChangeAspect="1"/>
          </p:cNvPicPr>
          <p:nvPr/>
        </p:nvPicPr>
        <p:blipFill>
          <a:blip r:embed="rId3">
            <a:lum bright="-6000"/>
          </a:blip>
          <a:stretch>
            <a:fillRect/>
          </a:stretch>
        </p:blipFill>
        <p:spPr>
          <a:xfrm>
            <a:off x="3697288" y="2781300"/>
            <a:ext cx="5461000" cy="3486150"/>
          </a:xfrm>
          <a:prstGeom prst="rect">
            <a:avLst/>
          </a:prstGeom>
          <a:noFill/>
          <a:ln w="9525">
            <a:noFill/>
          </a:ln>
        </p:spPr>
      </p:pic>
      <p:sp>
        <p:nvSpPr>
          <p:cNvPr id="36869" name="Text Box 5"/>
          <p:cNvSpPr txBox="1"/>
          <p:nvPr/>
        </p:nvSpPr>
        <p:spPr>
          <a:xfrm>
            <a:off x="0" y="6308725"/>
            <a:ext cx="93249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000" dirty="0">
                <a:solidFill>
                  <a:srgbClr val="000099"/>
                </a:solidFill>
                <a:latin typeface="黑体" panose="02010609060101010101" pitchFamily="49" charset="-122"/>
                <a:ea typeface="黑体" panose="02010609060101010101" pitchFamily="49" charset="-122"/>
              </a:rPr>
              <a:t>被圣安德列斯断裂错开的橘园     </a:t>
            </a:r>
            <a:r>
              <a:rPr lang="zh-CN" altLang="en-US" sz="2000" dirty="0">
                <a:solidFill>
                  <a:srgbClr val="0000CC"/>
                </a:solidFill>
                <a:latin typeface="黑体" panose="02010609060101010101" pitchFamily="49" charset="-122"/>
                <a:ea typeface="黑体" panose="02010609060101010101" pitchFamily="49" charset="-122"/>
              </a:rPr>
              <a:t>被活动断裂错开的大地</a:t>
            </a:r>
            <a:r>
              <a:rPr lang="zh-CN" altLang="en-US" sz="2000" dirty="0">
                <a:solidFill>
                  <a:srgbClr val="0000CC"/>
                </a:solidFill>
                <a:ea typeface="黑体" panose="02010609060101010101" pitchFamily="49" charset="-122"/>
              </a:rPr>
              <a:t> </a:t>
            </a:r>
            <a:r>
              <a:rPr lang="en-US" altLang="zh-CN" sz="2000" dirty="0">
                <a:solidFill>
                  <a:srgbClr val="0000CC"/>
                </a:solidFill>
                <a:ea typeface="黑体" panose="02010609060101010101" pitchFamily="49" charset="-122"/>
              </a:rPr>
              <a:t>(1979, California, US)</a:t>
            </a:r>
            <a:r>
              <a:rPr lang="zh-CN" altLang="en-US" sz="2000" dirty="0">
                <a:solidFill>
                  <a:srgbClr val="000099"/>
                </a:solidFill>
                <a:ea typeface="黑体" panose="02010609060101010101" pitchFamily="49" charset="-122"/>
              </a:rPr>
              <a:t> </a:t>
            </a:r>
            <a:r>
              <a:rPr lang="zh-CN" altLang="en-US" sz="2000" dirty="0">
                <a:solidFill>
                  <a:srgbClr val="000099"/>
                </a:solidFill>
                <a:latin typeface="黑体" panose="02010609060101010101" pitchFamily="49" charset="-122"/>
                <a:ea typeface="黑体" panose="02010609060101010101" pitchFamily="49" charset="-122"/>
              </a:rPr>
              <a:t>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descr="10-27a"/>
          <p:cNvPicPr>
            <a:picLocks noChangeAspect="1"/>
          </p:cNvPicPr>
          <p:nvPr/>
        </p:nvPicPr>
        <p:blipFill>
          <a:blip r:embed="rId2"/>
          <a:srcRect l="8241" r="31743"/>
          <a:stretch>
            <a:fillRect/>
          </a:stretch>
        </p:blipFill>
        <p:spPr>
          <a:xfrm>
            <a:off x="0" y="1125538"/>
            <a:ext cx="3635375" cy="3357562"/>
          </a:xfrm>
          <a:prstGeom prst="rect">
            <a:avLst/>
          </a:prstGeom>
          <a:noFill/>
          <a:ln w="9525">
            <a:noFill/>
          </a:ln>
        </p:spPr>
      </p:pic>
      <p:sp>
        <p:nvSpPr>
          <p:cNvPr id="37891" name="Text Box 5"/>
          <p:cNvSpPr txBox="1"/>
          <p:nvPr/>
        </p:nvSpPr>
        <p:spPr>
          <a:xfrm>
            <a:off x="95250" y="4652963"/>
            <a:ext cx="8966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000" dirty="0">
                <a:solidFill>
                  <a:srgbClr val="000099"/>
                </a:solidFill>
                <a:latin typeface="黑体" panose="02010609060101010101" pitchFamily="49" charset="-122"/>
                <a:ea typeface="黑体" panose="02010609060101010101" pitchFamily="49" charset="-122"/>
              </a:rPr>
              <a:t>断层蠕变活动造成矮墙的变形   跨越活动断层的建筑设施，防范缓慢变形措施</a:t>
            </a:r>
          </a:p>
        </p:txBody>
      </p:sp>
      <p:pic>
        <p:nvPicPr>
          <p:cNvPr id="37892" name="Picture 5" descr="10"/>
          <p:cNvPicPr>
            <a:picLocks noGrp="1" noChangeAspect="1"/>
          </p:cNvPicPr>
          <p:nvPr/>
        </p:nvPicPr>
        <p:blipFill>
          <a:blip r:embed="rId3"/>
          <a:srcRect l="5569" r="13570"/>
          <a:stretch>
            <a:fillRect/>
          </a:stretch>
        </p:blipFill>
        <p:spPr>
          <a:xfrm>
            <a:off x="3686175" y="1123950"/>
            <a:ext cx="5445125" cy="3344863"/>
          </a:xfrm>
          <a:prstGeom prst="rect">
            <a:avLst/>
          </a:prstGeom>
          <a:noFill/>
          <a:ln w="9525">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p:nvPr/>
        </p:nvSpPr>
        <p:spPr>
          <a:xfrm>
            <a:off x="492125" y="692150"/>
            <a:ext cx="8353425" cy="1492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500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4</a:t>
            </a:r>
            <a:r>
              <a:rPr lang="zh-CN" altLang="en-US" sz="2400" dirty="0">
                <a:solidFill>
                  <a:srgbClr val="000099"/>
                </a:solidFill>
                <a:latin typeface="黑体" panose="02010609060101010101" pitchFamily="49" charset="-122"/>
                <a:ea typeface="黑体" panose="02010609060101010101" pitchFamily="49" charset="-122"/>
              </a:rPr>
              <a:t>）地震滑坡</a:t>
            </a:r>
          </a:p>
          <a:p>
            <a:pPr marL="0" lvl="0" indent="0" eaLnBrk="1" hangingPunct="1">
              <a:spcBef>
                <a:spcPct val="0"/>
              </a:spcBef>
              <a:spcAft>
                <a:spcPct val="3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在山区，滑坡是地震引发的一个重要灾害。</a:t>
            </a: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历史上几次最大规模的滑坡都是地震引起的：</a:t>
            </a:r>
          </a:p>
        </p:txBody>
      </p:sp>
      <p:sp>
        <p:nvSpPr>
          <p:cNvPr id="38915" name="Text Box 3"/>
          <p:cNvSpPr txBox="1"/>
          <p:nvPr/>
        </p:nvSpPr>
        <p:spPr>
          <a:xfrm>
            <a:off x="471488" y="2708275"/>
            <a:ext cx="7905750" cy="28035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ts val="6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公元前</a:t>
            </a:r>
            <a:r>
              <a:rPr lang="en-US" altLang="zh-CN" sz="2400" dirty="0">
                <a:solidFill>
                  <a:srgbClr val="000099"/>
                </a:solidFill>
                <a:latin typeface="黑体" panose="02010609060101010101" pitchFamily="49" charset="-122"/>
                <a:ea typeface="黑体" panose="02010609060101010101" pitchFamily="49" charset="-122"/>
              </a:rPr>
              <a:t>373</a:t>
            </a:r>
            <a:r>
              <a:rPr lang="zh-CN" altLang="en-US" sz="2400" dirty="0">
                <a:solidFill>
                  <a:srgbClr val="000099"/>
                </a:solidFill>
                <a:latin typeface="黑体" panose="02010609060101010101" pitchFamily="49" charset="-122"/>
                <a:ea typeface="黑体" panose="02010609060101010101" pitchFamily="49" charset="-122"/>
              </a:rPr>
              <a:t>年，古希腊的一次地震导致的流滑将赫利斯城挟入大海。</a:t>
            </a:r>
          </a:p>
          <a:p>
            <a:pPr marL="0" lvl="0" indent="0" algn="just" eaLnBrk="1" hangingPunct="1">
              <a:spcBef>
                <a:spcPct val="0"/>
              </a:spcBef>
              <a:spcAft>
                <a:spcPts val="6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1920</a:t>
            </a:r>
            <a:r>
              <a:rPr lang="zh-CN" altLang="en-US" sz="2400" dirty="0">
                <a:solidFill>
                  <a:srgbClr val="000099"/>
                </a:solidFill>
                <a:latin typeface="黑体" panose="02010609060101010101" pitchFamily="49" charset="-122"/>
                <a:ea typeface="黑体" panose="02010609060101010101" pitchFamily="49" charset="-122"/>
              </a:rPr>
              <a:t>年甘肃地震，在黄土地带引发连续流滑，摧毁了成百个城镇，近</a:t>
            </a:r>
            <a:r>
              <a:rPr lang="en-US" altLang="zh-CN" sz="2400" dirty="0">
                <a:solidFill>
                  <a:srgbClr val="000099"/>
                </a:solidFill>
                <a:latin typeface="黑体" panose="02010609060101010101" pitchFamily="49" charset="-122"/>
                <a:ea typeface="黑体" panose="02010609060101010101" pitchFamily="49" charset="-122"/>
              </a:rPr>
              <a:t>20</a:t>
            </a:r>
            <a:r>
              <a:rPr lang="zh-CN" altLang="en-US" sz="2400" dirty="0">
                <a:solidFill>
                  <a:srgbClr val="000099"/>
                </a:solidFill>
                <a:latin typeface="黑体" panose="02010609060101010101" pitchFamily="49" charset="-122"/>
                <a:ea typeface="黑体" panose="02010609060101010101" pitchFamily="49" charset="-122"/>
              </a:rPr>
              <a:t>万人丧生。</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algn="just" eaLnBrk="1" hangingPunct="1">
              <a:spcBef>
                <a:spcPct val="0"/>
              </a:spcBef>
              <a:spcAft>
                <a:spcPts val="6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1960</a:t>
            </a:r>
            <a:r>
              <a:rPr lang="zh-CN" altLang="en-US" sz="2400" dirty="0">
                <a:solidFill>
                  <a:srgbClr val="000099"/>
                </a:solidFill>
                <a:latin typeface="黑体" panose="02010609060101010101" pitchFamily="49" charset="-122"/>
                <a:ea typeface="黑体" panose="02010609060101010101" pitchFamily="49" charset="-122"/>
              </a:rPr>
              <a:t>年</a:t>
            </a:r>
            <a:r>
              <a:rPr lang="en-US" altLang="zh-CN" sz="2400" dirty="0">
                <a:solidFill>
                  <a:srgbClr val="000099"/>
                </a:solidFill>
                <a:latin typeface="黑体" panose="02010609060101010101" pitchFamily="49" charset="-122"/>
                <a:ea typeface="黑体" panose="02010609060101010101" pitchFamily="49" charset="-122"/>
              </a:rPr>
              <a:t>5</a:t>
            </a:r>
            <a:r>
              <a:rPr lang="zh-CN" altLang="en-US" sz="2400" dirty="0">
                <a:solidFill>
                  <a:srgbClr val="000099"/>
                </a:solidFill>
                <a:latin typeface="黑体" panose="02010609060101010101" pitchFamily="49" charset="-122"/>
                <a:ea typeface="黑体" panose="02010609060101010101" pitchFamily="49" charset="-122"/>
              </a:rPr>
              <a:t>月智利大地震，在瑞尼赫湖区引起了</a:t>
            </a:r>
            <a:r>
              <a:rPr lang="en-US" altLang="zh-CN" sz="2400" dirty="0">
                <a:solidFill>
                  <a:srgbClr val="000099"/>
                </a:solidFill>
                <a:latin typeface="黑体" panose="02010609060101010101" pitchFamily="49" charset="-122"/>
                <a:ea typeface="黑体" panose="02010609060101010101" pitchFamily="49" charset="-122"/>
              </a:rPr>
              <a:t>300</a:t>
            </a:r>
            <a:r>
              <a:rPr lang="zh-CN" altLang="en-US" sz="2400" dirty="0">
                <a:solidFill>
                  <a:srgbClr val="000099"/>
                </a:solidFill>
                <a:latin typeface="黑体" panose="02010609060101010101" pitchFamily="49" charset="-122"/>
                <a:ea typeface="黑体" panose="02010609060101010101" pitchFamily="49" charset="-122"/>
              </a:rPr>
              <a:t>万方、 </a:t>
            </a:r>
            <a:r>
              <a:rPr lang="en-US" altLang="zh-CN" sz="2400" dirty="0">
                <a:solidFill>
                  <a:srgbClr val="000099"/>
                </a:solidFill>
                <a:latin typeface="黑体" panose="02010609060101010101" pitchFamily="49" charset="-122"/>
                <a:ea typeface="黑体" panose="02010609060101010101" pitchFamily="49" charset="-122"/>
              </a:rPr>
              <a:t>600</a:t>
            </a:r>
            <a:r>
              <a:rPr lang="zh-CN" altLang="en-US" sz="2400" dirty="0">
                <a:solidFill>
                  <a:srgbClr val="000099"/>
                </a:solidFill>
                <a:latin typeface="黑体" panose="02010609060101010101" pitchFamily="49" charset="-122"/>
                <a:ea typeface="黑体" panose="02010609060101010101" pitchFamily="49" charset="-122"/>
              </a:rPr>
              <a:t>万方和</a:t>
            </a:r>
            <a:r>
              <a:rPr lang="en-US" altLang="zh-CN" sz="2400" dirty="0">
                <a:solidFill>
                  <a:srgbClr val="000099"/>
                </a:solidFill>
                <a:latin typeface="黑体" panose="02010609060101010101" pitchFamily="49" charset="-122"/>
                <a:ea typeface="黑体" panose="02010609060101010101" pitchFamily="49" charset="-122"/>
              </a:rPr>
              <a:t>3000</a:t>
            </a:r>
            <a:r>
              <a:rPr lang="zh-CN" altLang="en-US" sz="2400" dirty="0">
                <a:solidFill>
                  <a:srgbClr val="000099"/>
                </a:solidFill>
                <a:latin typeface="黑体" panose="02010609060101010101" pitchFamily="49" charset="-122"/>
                <a:ea typeface="黑体" panose="02010609060101010101" pitchFamily="49" charset="-122"/>
              </a:rPr>
              <a:t>万方的三次大滑坡，致使湖水上涨外溢，淹没了湖东</a:t>
            </a:r>
            <a:r>
              <a:rPr lang="en-US" altLang="zh-CN" sz="2400" dirty="0">
                <a:solidFill>
                  <a:srgbClr val="000099"/>
                </a:solidFill>
                <a:latin typeface="黑体" panose="02010609060101010101" pitchFamily="49" charset="-122"/>
                <a:ea typeface="黑体" panose="02010609060101010101" pitchFamily="49" charset="-122"/>
              </a:rPr>
              <a:t>65</a:t>
            </a:r>
            <a:r>
              <a:rPr lang="zh-CN" altLang="en-US" sz="2400" dirty="0">
                <a:solidFill>
                  <a:srgbClr val="000099"/>
                </a:solidFill>
                <a:latin typeface="黑体" panose="02010609060101010101" pitchFamily="49" charset="-122"/>
                <a:ea typeface="黑体" panose="02010609060101010101" pitchFamily="49" charset="-122"/>
              </a:rPr>
              <a:t>公里的瓦尔的维亚城。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up)">
                                      <p:cBhvr>
                                        <p:cTn id="7" dur="10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3040f6d8da5f032633fa1ca4"/>
          <p:cNvPicPr>
            <a:picLocks noChangeAspect="1"/>
          </p:cNvPicPr>
          <p:nvPr/>
        </p:nvPicPr>
        <p:blipFill>
          <a:blip r:embed="rId2"/>
          <a:stretch>
            <a:fillRect/>
          </a:stretch>
        </p:blipFill>
        <p:spPr>
          <a:xfrm>
            <a:off x="0" y="1098550"/>
            <a:ext cx="6083300" cy="4564063"/>
          </a:xfrm>
          <a:prstGeom prst="rect">
            <a:avLst/>
          </a:prstGeom>
          <a:noFill/>
          <a:ln w="9525">
            <a:noFill/>
          </a:ln>
        </p:spPr>
      </p:pic>
      <p:sp>
        <p:nvSpPr>
          <p:cNvPr id="39939" name="Text Box 6"/>
          <p:cNvSpPr txBox="1"/>
          <p:nvPr/>
        </p:nvSpPr>
        <p:spPr>
          <a:xfrm>
            <a:off x="250825" y="5734050"/>
            <a:ext cx="4683125" cy="765175"/>
          </a:xfrm>
          <a:prstGeom prst="rect">
            <a:avLst/>
          </a:prstGeom>
          <a:noFill/>
          <a:ln w="9525">
            <a:noFill/>
          </a:ln>
        </p:spPr>
        <p:txBody>
          <a:bodyPr lIns="90170" tIns="46990" rIns="90170" bIns="46990">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000" dirty="0">
                <a:solidFill>
                  <a:srgbClr val="0000CC"/>
                </a:solidFill>
                <a:latin typeface="黑体" panose="02010609060101010101" pitchFamily="49" charset="-122"/>
                <a:ea typeface="黑体" panose="02010609060101010101" pitchFamily="49" charset="-122"/>
              </a:rPr>
              <a:t>512</a:t>
            </a:r>
            <a:r>
              <a:rPr lang="zh-CN" altLang="en-US" sz="2000" dirty="0">
                <a:solidFill>
                  <a:srgbClr val="0000CC"/>
                </a:solidFill>
                <a:latin typeface="黑体" panose="02010609060101010101" pitchFamily="49" charset="-122"/>
                <a:ea typeface="黑体" panose="02010609060101010101" pitchFamily="49" charset="-122"/>
              </a:rPr>
              <a:t>汶川地震，山体滑塌阻塞公路</a:t>
            </a:r>
          </a:p>
          <a:p>
            <a:pPr marL="0" lvl="0" indent="0" eaLnBrk="1" hangingPunct="1">
              <a:spcBef>
                <a:spcPct val="50000"/>
              </a:spcBef>
              <a:buClrTx/>
              <a:buSzTx/>
              <a:buFont typeface="Arial" panose="020B0604020202020204" pitchFamily="34" charset="0"/>
              <a:buNone/>
            </a:pPr>
            <a:r>
              <a:rPr lang="en-US" altLang="zh-CN" sz="1600" dirty="0">
                <a:solidFill>
                  <a:srgbClr val="0000CC"/>
                </a:solidFill>
              </a:rPr>
              <a:t>http://hi.baidu.com/babyli302/album</a:t>
            </a:r>
          </a:p>
        </p:txBody>
      </p:sp>
      <p:pic>
        <p:nvPicPr>
          <p:cNvPr id="39940" name="Picture 7" descr="11"/>
          <p:cNvPicPr>
            <a:picLocks noChangeAspect="1"/>
          </p:cNvPicPr>
          <p:nvPr/>
        </p:nvPicPr>
        <p:blipFill>
          <a:blip r:embed="rId3">
            <a:lum contrast="6000"/>
          </a:blip>
          <a:stretch>
            <a:fillRect/>
          </a:stretch>
        </p:blipFill>
        <p:spPr>
          <a:xfrm>
            <a:off x="6107113" y="1112838"/>
            <a:ext cx="3022600" cy="4535487"/>
          </a:xfrm>
          <a:prstGeom prst="rect">
            <a:avLst/>
          </a:prstGeom>
          <a:noFill/>
          <a:ln w="9525">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地震造成青川县东河村山体大面积滑坡"/>
          <p:cNvPicPr>
            <a:picLocks noChangeAspect="1"/>
          </p:cNvPicPr>
          <p:nvPr/>
        </p:nvPicPr>
        <p:blipFill>
          <a:blip r:embed="rId2"/>
          <a:stretch>
            <a:fillRect/>
          </a:stretch>
        </p:blipFill>
        <p:spPr>
          <a:xfrm>
            <a:off x="0" y="0"/>
            <a:ext cx="5508625" cy="3646488"/>
          </a:xfrm>
          <a:prstGeom prst="rect">
            <a:avLst/>
          </a:prstGeom>
          <a:noFill/>
          <a:ln w="25400" cap="flat" cmpd="sng">
            <a:solidFill>
              <a:srgbClr val="00FFFF"/>
            </a:solidFill>
            <a:prstDash val="solid"/>
            <a:miter/>
            <a:headEnd type="none" w="med" len="med"/>
            <a:tailEnd type="none" w="med" len="med"/>
          </a:ln>
        </p:spPr>
      </p:pic>
      <p:pic>
        <p:nvPicPr>
          <p:cNvPr id="40963" name="Picture 5" descr="从成都到汶川途中航拍的灾区照片"/>
          <p:cNvPicPr>
            <a:picLocks noChangeAspect="1"/>
          </p:cNvPicPr>
          <p:nvPr/>
        </p:nvPicPr>
        <p:blipFill>
          <a:blip r:embed="rId3"/>
          <a:stretch>
            <a:fillRect/>
          </a:stretch>
        </p:blipFill>
        <p:spPr>
          <a:xfrm>
            <a:off x="0" y="3632200"/>
            <a:ext cx="5508625" cy="3225800"/>
          </a:xfrm>
          <a:prstGeom prst="rect">
            <a:avLst/>
          </a:prstGeom>
          <a:noFill/>
          <a:ln w="25400" cap="flat" cmpd="sng">
            <a:solidFill>
              <a:srgbClr val="00CCFF"/>
            </a:solidFill>
            <a:prstDash val="solid"/>
            <a:miter/>
            <a:headEnd type="none" w="med" len="med"/>
            <a:tailEnd type="none" w="med" len="med"/>
          </a:ln>
        </p:spPr>
      </p:pic>
      <p:pic>
        <p:nvPicPr>
          <p:cNvPr id="40964" name="Picture 6" descr="汶川大地震5月17日余震塌石形成淹塞湖（岷江）"/>
          <p:cNvPicPr>
            <a:picLocks noChangeAspect="1"/>
          </p:cNvPicPr>
          <p:nvPr/>
        </p:nvPicPr>
        <p:blipFill>
          <a:blip r:embed="rId4"/>
          <a:stretch>
            <a:fillRect/>
          </a:stretch>
        </p:blipFill>
        <p:spPr>
          <a:xfrm>
            <a:off x="4787900" y="3729038"/>
            <a:ext cx="4356100" cy="3128962"/>
          </a:xfrm>
          <a:prstGeom prst="rect">
            <a:avLst/>
          </a:prstGeom>
          <a:noFill/>
          <a:ln w="25400" cap="flat" cmpd="sng">
            <a:solidFill>
              <a:srgbClr val="FF6600"/>
            </a:solidFill>
            <a:prstDash val="solid"/>
            <a:miter/>
            <a:headEnd type="none" w="med" len="med"/>
            <a:tailEnd type="none" w="med" len="med"/>
          </a:ln>
        </p:spPr>
      </p:pic>
      <p:sp>
        <p:nvSpPr>
          <p:cNvPr id="40965" name="Text Box 8"/>
          <p:cNvSpPr txBox="1"/>
          <p:nvPr/>
        </p:nvSpPr>
        <p:spPr>
          <a:xfrm>
            <a:off x="5795963" y="3141663"/>
            <a:ext cx="3311525" cy="366712"/>
          </a:xfrm>
          <a:prstGeom prst="rect">
            <a:avLst/>
          </a:prstGeom>
          <a:solidFill>
            <a:srgbClr val="CCFFFF">
              <a:alpha val="79999"/>
            </a:srgbClr>
          </a:solid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1800" dirty="0">
                <a:solidFill>
                  <a:srgbClr val="0000CC"/>
                </a:solidFill>
                <a:ea typeface="楷体_GB2312" charset="-122"/>
              </a:rPr>
              <a:t>http://hi.baidu.com/liyenet/album/</a:t>
            </a:r>
          </a:p>
        </p:txBody>
      </p:sp>
      <p:pic>
        <p:nvPicPr>
          <p:cNvPr id="40966" name="Picture 9" descr="317国道理县境内余震后山体滑坡"/>
          <p:cNvPicPr>
            <a:picLocks noChangeAspect="1"/>
          </p:cNvPicPr>
          <p:nvPr/>
        </p:nvPicPr>
        <p:blipFill>
          <a:blip r:embed="rId5"/>
          <a:srcRect l="2306" r="5435"/>
          <a:stretch>
            <a:fillRect/>
          </a:stretch>
        </p:blipFill>
        <p:spPr>
          <a:xfrm>
            <a:off x="4787900" y="0"/>
            <a:ext cx="4354513" cy="3709988"/>
          </a:xfrm>
          <a:prstGeom prst="rect">
            <a:avLst/>
          </a:prstGeom>
          <a:noFill/>
          <a:ln w="25400" cap="flat" cmpd="sng">
            <a:solidFill>
              <a:srgbClr val="FFFF00"/>
            </a:solidFill>
            <a:prstDash val="solid"/>
            <a:miter/>
            <a:headEnd type="none" w="med" len="med"/>
            <a:tailEnd type="none" w="med" len="med"/>
          </a:ln>
        </p:spPr>
      </p:pic>
      <p:grpSp>
        <p:nvGrpSpPr>
          <p:cNvPr id="2" name="Group 7"/>
          <p:cNvGrpSpPr/>
          <p:nvPr/>
        </p:nvGrpSpPr>
        <p:grpSpPr>
          <a:xfrm>
            <a:off x="466725" y="1557338"/>
            <a:ext cx="6900863" cy="4492625"/>
            <a:chOff x="0" y="0"/>
            <a:chExt cx="10866" cy="7076"/>
          </a:xfrm>
        </p:grpSpPr>
        <p:pic>
          <p:nvPicPr>
            <p:cNvPr id="40968" name="Picture 8"/>
            <p:cNvPicPr>
              <a:picLocks noChangeAspect="1"/>
            </p:cNvPicPr>
            <p:nvPr/>
          </p:nvPicPr>
          <p:blipFill>
            <a:blip r:embed="rId6"/>
            <a:stretch>
              <a:fillRect/>
            </a:stretch>
          </p:blipFill>
          <p:spPr>
            <a:xfrm>
              <a:off x="0" y="0"/>
              <a:ext cx="10866" cy="7076"/>
            </a:xfrm>
            <a:prstGeom prst="rect">
              <a:avLst/>
            </a:prstGeom>
            <a:noFill/>
            <a:ln w="9525">
              <a:noFill/>
            </a:ln>
          </p:spPr>
        </p:pic>
        <p:sp>
          <p:nvSpPr>
            <p:cNvPr id="40969" name="Text Box 9"/>
            <p:cNvSpPr txBox="1"/>
            <p:nvPr/>
          </p:nvSpPr>
          <p:spPr>
            <a:xfrm>
              <a:off x="227" y="6492"/>
              <a:ext cx="6130" cy="4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1400" dirty="0">
                  <a:solidFill>
                    <a:schemeClr val="bg1"/>
                  </a:solidFill>
                </a:rPr>
                <a:t>唐家山堰塞湖   图片来自http://news.cnhubei.com/</a:t>
              </a:r>
              <a:endParaRPr lang="zh-CN" altLang="en-US" sz="2400" dirty="0">
                <a:solidFill>
                  <a:srgbClr val="0000CC"/>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p:nvPr/>
        </p:nvSpPr>
        <p:spPr>
          <a:xfrm>
            <a:off x="466725" y="546100"/>
            <a:ext cx="7921625" cy="2235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500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5</a:t>
            </a:r>
            <a:r>
              <a:rPr lang="zh-CN" altLang="en-US" sz="2400" dirty="0">
                <a:solidFill>
                  <a:srgbClr val="000099"/>
                </a:solidFill>
                <a:latin typeface="黑体" panose="02010609060101010101" pitchFamily="49" charset="-122"/>
                <a:ea typeface="黑体" panose="02010609060101010101" pitchFamily="49" charset="-122"/>
              </a:rPr>
              <a:t>）地面沉陷</a:t>
            </a:r>
          </a:p>
          <a:p>
            <a:pPr marL="0" lvl="0" indent="0" eaLnBrk="1" hangingPunct="1">
              <a:spcBef>
                <a:spcPct val="0"/>
              </a:spcBef>
              <a:spcAft>
                <a:spcPct val="3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地震时，伴随大面积的地面沉降或局部沉陷。</a:t>
            </a: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1960</a:t>
            </a:r>
            <a:r>
              <a:rPr lang="zh-CN" altLang="en-US" sz="2400" dirty="0">
                <a:solidFill>
                  <a:srgbClr val="000099"/>
                </a:solidFill>
                <a:latin typeface="黑体" panose="02010609060101010101" pitchFamily="49" charset="-122"/>
                <a:ea typeface="黑体" panose="02010609060101010101" pitchFamily="49" charset="-122"/>
              </a:rPr>
              <a:t>年智利地震后，有一个岛因震陷而局部沉没。</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1976</a:t>
            </a:r>
            <a:r>
              <a:rPr lang="zh-CN" altLang="en-US" sz="2400" dirty="0">
                <a:solidFill>
                  <a:srgbClr val="000099"/>
                </a:solidFill>
                <a:latin typeface="黑体" panose="02010609060101010101" pitchFamily="49" charset="-122"/>
                <a:ea typeface="黑体" panose="02010609060101010101" pitchFamily="49" charset="-122"/>
              </a:rPr>
              <a:t>年唐山地震后，天津也广泛出现地面沉陷。</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2011</a:t>
            </a:r>
            <a:r>
              <a:rPr lang="zh-CN" altLang="en-US" sz="2400" dirty="0">
                <a:solidFill>
                  <a:srgbClr val="000099"/>
                </a:solidFill>
                <a:latin typeface="黑体" panose="02010609060101010101" pitchFamily="49" charset="-122"/>
                <a:ea typeface="黑体" panose="02010609060101010101" pitchFamily="49" charset="-122"/>
              </a:rPr>
              <a:t>年</a:t>
            </a:r>
            <a:r>
              <a:rPr lang="en-US" altLang="zh-CN" sz="2400" dirty="0">
                <a:solidFill>
                  <a:srgbClr val="000099"/>
                </a:solidFill>
                <a:latin typeface="黑体" panose="02010609060101010101" pitchFamily="49" charset="-122"/>
                <a:ea typeface="黑体" panose="02010609060101010101" pitchFamily="49" charset="-122"/>
              </a:rPr>
              <a:t>3</a:t>
            </a:r>
            <a:r>
              <a:rPr lang="zh-CN" altLang="en-US" sz="2400" dirty="0">
                <a:solidFill>
                  <a:srgbClr val="000099"/>
                </a:solidFill>
                <a:latin typeface="黑体" panose="02010609060101010101" pitchFamily="49" charset="-122"/>
                <a:ea typeface="黑体" panose="02010609060101010101" pitchFamily="49" charset="-122"/>
              </a:rPr>
              <a:t>月日本地震，地震区沿海发生沉陷。</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41987" name="Text Box 2"/>
          <p:cNvSpPr txBox="1"/>
          <p:nvPr/>
        </p:nvSpPr>
        <p:spPr>
          <a:xfrm>
            <a:off x="466725" y="3213100"/>
            <a:ext cx="7924800"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3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震陷是一种</a:t>
            </a:r>
            <a:r>
              <a:rPr lang="zh-CN" altLang="en-US" sz="2400" b="1" dirty="0">
                <a:solidFill>
                  <a:srgbClr val="000099"/>
                </a:solidFill>
                <a:latin typeface="黑体" panose="02010609060101010101" pitchFamily="49" charset="-122"/>
                <a:ea typeface="黑体" panose="02010609060101010101" pitchFamily="49" charset="-122"/>
              </a:rPr>
              <a:t>宏观现象</a:t>
            </a:r>
            <a:r>
              <a:rPr lang="zh-CN" altLang="en-US" sz="2400" dirty="0">
                <a:solidFill>
                  <a:srgbClr val="000099"/>
                </a:solidFill>
                <a:latin typeface="黑体" panose="02010609060101010101" pitchFamily="49" charset="-122"/>
                <a:ea typeface="黑体" panose="02010609060101010101" pitchFamily="49" charset="-122"/>
              </a:rPr>
              <a:t>，可能的原因：</a:t>
            </a: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1. </a:t>
            </a:r>
            <a:r>
              <a:rPr lang="zh-CN" altLang="en-US" sz="2400" dirty="0">
                <a:solidFill>
                  <a:srgbClr val="000099"/>
                </a:solidFill>
                <a:latin typeface="黑体" panose="02010609060101010101" pitchFamily="49" charset="-122"/>
                <a:ea typeface="黑体" panose="02010609060101010101" pitchFamily="49" charset="-122"/>
              </a:rPr>
              <a:t>松软土层因震动压缩而沉陷；</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2. </a:t>
            </a:r>
            <a:r>
              <a:rPr lang="zh-CN" altLang="en-US" sz="2400" dirty="0">
                <a:solidFill>
                  <a:srgbClr val="000099"/>
                </a:solidFill>
                <a:latin typeface="黑体" panose="02010609060101010101" pitchFamily="49" charset="-122"/>
                <a:ea typeface="黑体" panose="02010609060101010101" pitchFamily="49" charset="-122"/>
              </a:rPr>
              <a:t>地壳整体下沉（地壳岩层压缩？）。</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p:nvPr/>
        </p:nvSpPr>
        <p:spPr>
          <a:xfrm>
            <a:off x="395288" y="404813"/>
            <a:ext cx="7561262" cy="13017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300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6</a:t>
            </a:r>
            <a:r>
              <a:rPr lang="zh-CN" altLang="en-US" sz="2400" dirty="0">
                <a:solidFill>
                  <a:srgbClr val="000099"/>
                </a:solidFill>
                <a:latin typeface="黑体" panose="02010609060101010101" pitchFamily="49" charset="-122"/>
                <a:ea typeface="黑体" panose="02010609060101010101" pitchFamily="49" charset="-122"/>
              </a:rPr>
              <a:t>）海啸</a:t>
            </a:r>
          </a:p>
          <a:p>
            <a:pPr marL="0" lvl="0" indent="0" algn="just"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地震时海底的上下波动引起海洋水体的波动，以每小时数百公里的速度向四周传播。</a:t>
            </a:r>
          </a:p>
        </p:txBody>
      </p:sp>
      <p:sp>
        <p:nvSpPr>
          <p:cNvPr id="43011" name="Text Box 3"/>
          <p:cNvSpPr txBox="1"/>
          <p:nvPr/>
        </p:nvSpPr>
        <p:spPr>
          <a:xfrm>
            <a:off x="252413" y="4799013"/>
            <a:ext cx="8640762" cy="1919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地震海波在大洋中的传播是非常隐蔽的，其波辐通常不超过1米，而两波峰的间距可达100－700公里。但地震海波到达浅海及岸边时，涌浪加高(可达30m)，形成海啸。</a:t>
            </a:r>
          </a:p>
          <a:p>
            <a:pPr marL="0" lvl="0" indent="0" algn="just"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据记载，人类历史上记录的到的最大地震海啸是1737年在堪察加南端，涌浪高达64米。</a:t>
            </a:r>
          </a:p>
        </p:txBody>
      </p:sp>
      <p:pic>
        <p:nvPicPr>
          <p:cNvPr id="43012" name="Picture 2" descr="海啸"/>
          <p:cNvPicPr>
            <a:picLocks noChangeAspect="1"/>
          </p:cNvPicPr>
          <p:nvPr/>
        </p:nvPicPr>
        <p:blipFill>
          <a:blip r:embed="rId2">
            <a:lum bright="-12000" contrast="18000"/>
          </a:blip>
          <a:srcRect r="764" b="1541"/>
          <a:stretch>
            <a:fillRect/>
          </a:stretch>
        </p:blipFill>
        <p:spPr>
          <a:xfrm>
            <a:off x="1588" y="1752600"/>
            <a:ext cx="9144000" cy="2819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fade">
                                      <p:cBhvr>
                                        <p:cTn id="7" dur="1000"/>
                                        <p:tgtEl>
                                          <p:spTgt spid="43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ldLvl="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5" descr="5"/>
          <p:cNvPicPr>
            <a:picLocks noChangeAspect="1"/>
          </p:cNvPicPr>
          <p:nvPr/>
        </p:nvPicPr>
        <p:blipFill>
          <a:blip r:embed="rId2"/>
          <a:stretch>
            <a:fillRect/>
          </a:stretch>
        </p:blipFill>
        <p:spPr>
          <a:xfrm>
            <a:off x="2268538" y="0"/>
            <a:ext cx="6875462" cy="6854825"/>
          </a:xfrm>
          <a:prstGeom prst="rect">
            <a:avLst/>
          </a:prstGeom>
          <a:noFill/>
          <a:ln w="9525">
            <a:noFill/>
          </a:ln>
        </p:spPr>
      </p:pic>
      <p:sp>
        <p:nvSpPr>
          <p:cNvPr id="44035" name="Text Box 6"/>
          <p:cNvSpPr txBox="1"/>
          <p:nvPr/>
        </p:nvSpPr>
        <p:spPr>
          <a:xfrm>
            <a:off x="873125" y="2060575"/>
            <a:ext cx="615950" cy="1655763"/>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zh-CN" sz="2800" dirty="0">
                <a:solidFill>
                  <a:srgbClr val="0000CC"/>
                </a:solidFill>
                <a:latin typeface="黑体" panose="02010609060101010101" pitchFamily="49" charset="-122"/>
                <a:ea typeface="黑体" panose="02010609060101010101" pitchFamily="49" charset="-122"/>
              </a:rPr>
              <a:t>地震海啸</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5"/>
          <p:cNvSpPr txBox="1"/>
          <p:nvPr/>
        </p:nvSpPr>
        <p:spPr>
          <a:xfrm>
            <a:off x="714375" y="857250"/>
            <a:ext cx="5761038" cy="3527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40000"/>
              </a:spcBef>
              <a:buClrTx/>
              <a:buSzPct val="100000"/>
              <a:buChar char="Ø"/>
            </a:pP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dirty="0">
                <a:solidFill>
                  <a:srgbClr val="000099"/>
                </a:solidFill>
                <a:latin typeface="黑体" panose="02010609060101010101" pitchFamily="49" charset="-122"/>
                <a:ea typeface="黑体" panose="02010609060101010101" pitchFamily="49" charset="-122"/>
              </a:rPr>
              <a:t>地震的成因</a:t>
            </a:r>
          </a:p>
          <a:p>
            <a:pPr marL="0" lvl="0" indent="0" eaLnBrk="1" hangingPunct="1">
              <a:spcBef>
                <a:spcPct val="40000"/>
              </a:spcBef>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地震要素</a:t>
            </a:r>
          </a:p>
          <a:p>
            <a:pPr marL="0" lvl="0" indent="0" eaLnBrk="1" hangingPunct="1">
              <a:spcBef>
                <a:spcPct val="40000"/>
              </a:spcBef>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地震的时空分布</a:t>
            </a:r>
          </a:p>
          <a:p>
            <a:pPr marL="0" lvl="0" indent="0" eaLnBrk="1" hangingPunct="1">
              <a:spcBef>
                <a:spcPct val="40000"/>
              </a:spcBef>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地震灾害</a:t>
            </a:r>
          </a:p>
          <a:p>
            <a:pPr marL="0" lvl="0" indent="0" eaLnBrk="1" hangingPunct="1">
              <a:spcBef>
                <a:spcPct val="40000"/>
              </a:spcBef>
              <a:buClrTx/>
              <a:buSzPct val="100000"/>
              <a:buChar char="Ø"/>
            </a:pP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dirty="0">
                <a:solidFill>
                  <a:srgbClr val="000099"/>
                </a:solidFill>
                <a:latin typeface="黑体" panose="02010609060101010101" pitchFamily="49" charset="-122"/>
                <a:ea typeface="黑体" panose="02010609060101010101" pitchFamily="49" charset="-122"/>
              </a:rPr>
              <a:t>地震震级和烈度</a:t>
            </a:r>
          </a:p>
          <a:p>
            <a:pPr marL="0" lvl="0" indent="0" eaLnBrk="1" hangingPunct="1">
              <a:spcBef>
                <a:spcPct val="40000"/>
              </a:spcBef>
              <a:buClrTx/>
              <a:buSzPct val="100000"/>
              <a:buChar char="Ø"/>
            </a:pP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dirty="0">
                <a:solidFill>
                  <a:srgbClr val="000099"/>
                </a:solidFill>
                <a:latin typeface="黑体" panose="02010609060101010101" pitchFamily="49" charset="-122"/>
                <a:ea typeface="黑体" panose="02010609060101010101" pitchFamily="49" charset="-122"/>
              </a:rPr>
              <a:t>影响地震灾害的场地因素</a:t>
            </a:r>
          </a:p>
          <a:p>
            <a:pPr marL="0" lvl="0" indent="0" eaLnBrk="1" hangingPunct="1">
              <a:spcBef>
                <a:spcPct val="40000"/>
              </a:spcBef>
              <a:buClrTx/>
              <a:buSzPct val="100000"/>
              <a:buChar char="Ø"/>
            </a:pP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dirty="0">
                <a:solidFill>
                  <a:srgbClr val="000099"/>
                </a:solidFill>
                <a:latin typeface="黑体" panose="02010609060101010101" pitchFamily="49" charset="-122"/>
                <a:ea typeface="黑体" panose="02010609060101010101" pitchFamily="49" charset="-122"/>
              </a:rPr>
              <a:t>抗震减灾和地震预报</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p:nvPr/>
        </p:nvSpPr>
        <p:spPr>
          <a:xfrm>
            <a:off x="395288" y="649288"/>
            <a:ext cx="8137525" cy="15700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在</a:t>
            </a:r>
            <a:r>
              <a:rPr lang="en-US" altLang="zh-CN" sz="2400" dirty="0">
                <a:solidFill>
                  <a:srgbClr val="000099"/>
                </a:solidFill>
                <a:latin typeface="黑体" panose="02010609060101010101" pitchFamily="49" charset="-122"/>
                <a:ea typeface="黑体" panose="02010609060101010101" pitchFamily="49" charset="-122"/>
              </a:rPr>
              <a:t>1960</a:t>
            </a:r>
            <a:r>
              <a:rPr lang="zh-CN" altLang="en-US" sz="2400" dirty="0">
                <a:solidFill>
                  <a:srgbClr val="000099"/>
                </a:solidFill>
                <a:latin typeface="黑体" panose="02010609060101010101" pitchFamily="49" charset="-122"/>
                <a:ea typeface="黑体" panose="02010609060101010101" pitchFamily="49" charset="-122"/>
              </a:rPr>
              <a:t>年</a:t>
            </a:r>
            <a:r>
              <a:rPr lang="en-US" altLang="zh-CN" sz="2400" dirty="0">
                <a:solidFill>
                  <a:srgbClr val="000099"/>
                </a:solidFill>
                <a:latin typeface="黑体" panose="02010609060101010101" pitchFamily="49" charset="-122"/>
                <a:ea typeface="黑体" panose="02010609060101010101" pitchFamily="49" charset="-122"/>
              </a:rPr>
              <a:t>5</a:t>
            </a:r>
            <a:r>
              <a:rPr lang="zh-CN" altLang="en-US" sz="2400" dirty="0">
                <a:solidFill>
                  <a:srgbClr val="000099"/>
                </a:solidFill>
                <a:latin typeface="黑体" panose="02010609060101010101" pitchFamily="49" charset="-122"/>
                <a:ea typeface="黑体" panose="02010609060101010101" pitchFamily="49" charset="-122"/>
              </a:rPr>
              <a:t>月的</a:t>
            </a:r>
            <a:r>
              <a:rPr lang="zh-CN" altLang="en-US" sz="2400" b="1" dirty="0">
                <a:solidFill>
                  <a:srgbClr val="000099"/>
                </a:solidFill>
                <a:latin typeface="黑体" panose="02010609060101010101" pitchFamily="49" charset="-122"/>
                <a:ea typeface="黑体" panose="02010609060101010101" pitchFamily="49" charset="-122"/>
              </a:rPr>
              <a:t>智利大地震</a:t>
            </a:r>
            <a:r>
              <a:rPr lang="en-US" altLang="zh-CN" sz="2400" dirty="0">
                <a:solidFill>
                  <a:srgbClr val="000099"/>
                </a:solidFill>
                <a:latin typeface="黑体" panose="02010609060101010101" pitchFamily="49" charset="-122"/>
                <a:ea typeface="黑体" panose="02010609060101010101" pitchFamily="49" charset="-122"/>
              </a:rPr>
              <a:t>(8.9</a:t>
            </a:r>
            <a:r>
              <a:rPr lang="zh-CN" altLang="en-US" sz="2400" dirty="0">
                <a:solidFill>
                  <a:srgbClr val="000099"/>
                </a:solidFill>
                <a:latin typeface="黑体" panose="02010609060101010101" pitchFamily="49" charset="-122"/>
                <a:ea typeface="黑体" panose="02010609060101010101" pitchFamily="49" charset="-122"/>
              </a:rPr>
              <a:t>级</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中，海啸完全摧毁了南美</a:t>
            </a:r>
            <a:r>
              <a:rPr lang="en-US" altLang="zh-CN" sz="2400" dirty="0">
                <a:solidFill>
                  <a:srgbClr val="000099"/>
                </a:solidFill>
                <a:latin typeface="黑体" panose="02010609060101010101" pitchFamily="49" charset="-122"/>
                <a:ea typeface="黑体" panose="02010609060101010101" pitchFamily="49" charset="-122"/>
              </a:rPr>
              <a:t>800</a:t>
            </a:r>
            <a:r>
              <a:rPr lang="zh-CN" altLang="en-US" sz="2400" dirty="0">
                <a:solidFill>
                  <a:srgbClr val="000099"/>
                </a:solidFill>
                <a:latin typeface="黑体" panose="02010609060101010101" pitchFamily="49" charset="-122"/>
                <a:ea typeface="黑体" panose="02010609060101010101" pitchFamily="49" charset="-122"/>
              </a:rPr>
              <a:t>公里海岸线上的大量村庄，还相继侵袭新西兰、夏威夷、菲律宾和日本。其中日本受灾最严重，在其东海岸造成大量沿海设施破坏，并使</a:t>
            </a:r>
            <a:r>
              <a:rPr lang="en-US" altLang="zh-CN" sz="2400" dirty="0">
                <a:solidFill>
                  <a:srgbClr val="000099"/>
                </a:solidFill>
                <a:latin typeface="黑体" panose="02010609060101010101" pitchFamily="49" charset="-122"/>
                <a:ea typeface="黑体" panose="02010609060101010101" pitchFamily="49" charset="-122"/>
              </a:rPr>
              <a:t>800</a:t>
            </a:r>
            <a:r>
              <a:rPr lang="zh-CN" altLang="en-US" sz="2400" dirty="0">
                <a:solidFill>
                  <a:srgbClr val="000099"/>
                </a:solidFill>
                <a:latin typeface="黑体" panose="02010609060101010101" pitchFamily="49" charset="-122"/>
                <a:ea typeface="黑体" panose="02010609060101010101" pitchFamily="49" charset="-122"/>
              </a:rPr>
              <a:t>人丧生。</a:t>
            </a:r>
          </a:p>
        </p:txBody>
      </p:sp>
      <p:pic>
        <p:nvPicPr>
          <p:cNvPr id="45059" name="Picture 1029" descr="历史上的地震海啸悲剧(组图)">
            <a:hlinkClick r:id="rId2"/>
          </p:cNvPr>
          <p:cNvPicPr>
            <a:picLocks noChangeAspect="1"/>
          </p:cNvPicPr>
          <p:nvPr/>
        </p:nvPicPr>
        <p:blipFill>
          <a:blip r:embed="rId3"/>
          <a:stretch>
            <a:fillRect/>
          </a:stretch>
        </p:blipFill>
        <p:spPr>
          <a:xfrm>
            <a:off x="396875" y="3286125"/>
            <a:ext cx="4391025" cy="2933700"/>
          </a:xfrm>
          <a:prstGeom prst="rect">
            <a:avLst/>
          </a:prstGeom>
          <a:noFill/>
          <a:ln w="38100" cap="flat" cmpd="sng">
            <a:solidFill>
              <a:srgbClr val="0000FF"/>
            </a:solidFill>
            <a:prstDash val="solid"/>
            <a:miter/>
            <a:headEnd type="none" w="med" len="med"/>
            <a:tailEnd type="none" w="med" len="med"/>
          </a:ln>
        </p:spPr>
      </p:pic>
      <p:pic>
        <p:nvPicPr>
          <p:cNvPr id="45060" name="Picture 1032" descr="c"/>
          <p:cNvPicPr>
            <a:picLocks noChangeAspect="1"/>
          </p:cNvPicPr>
          <p:nvPr/>
        </p:nvPicPr>
        <p:blipFill>
          <a:blip r:embed="rId4"/>
          <a:stretch>
            <a:fillRect/>
          </a:stretch>
        </p:blipFill>
        <p:spPr>
          <a:xfrm>
            <a:off x="3059113" y="2520950"/>
            <a:ext cx="9525" cy="47625"/>
          </a:xfrm>
          <a:prstGeom prst="rect">
            <a:avLst/>
          </a:prstGeom>
          <a:noFill/>
          <a:ln w="9525">
            <a:noFill/>
          </a:ln>
        </p:spPr>
      </p:pic>
      <p:pic>
        <p:nvPicPr>
          <p:cNvPr id="45061" name="Picture 1031" descr="历史上最大的海啸—1960年智利地震海啸(图)"/>
          <p:cNvPicPr>
            <a:picLocks noChangeAspect="1"/>
          </p:cNvPicPr>
          <p:nvPr/>
        </p:nvPicPr>
        <p:blipFill>
          <a:blip r:embed="rId5"/>
          <a:stretch>
            <a:fillRect/>
          </a:stretch>
        </p:blipFill>
        <p:spPr>
          <a:xfrm>
            <a:off x="4572000" y="2349500"/>
            <a:ext cx="4500563" cy="2787650"/>
          </a:xfrm>
          <a:prstGeom prst="rect">
            <a:avLst/>
          </a:prstGeom>
          <a:noFill/>
          <a:ln w="38100" cap="flat" cmpd="sng">
            <a:solidFill>
              <a:srgbClr val="800000"/>
            </a:solidFill>
            <a:prstDash val="solid"/>
            <a:miter/>
            <a:headEnd type="none" w="med" len="med"/>
            <a:tailEnd type="none" w="med" len="med"/>
          </a:ln>
        </p:spPr>
      </p:pic>
      <p:sp>
        <p:nvSpPr>
          <p:cNvPr id="45062" name="Text Box 6"/>
          <p:cNvSpPr txBox="1"/>
          <p:nvPr/>
        </p:nvSpPr>
        <p:spPr>
          <a:xfrm>
            <a:off x="5437188" y="4654550"/>
            <a:ext cx="7921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zh-CN" sz="2400" dirty="0">
                <a:solidFill>
                  <a:srgbClr val="FFFFFF"/>
                </a:solidFill>
                <a:ea typeface="楷体_GB2312" charset="-122"/>
              </a:rPr>
              <a:t>日本</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Aceh_Tsunami_animation"/>
          <p:cNvPicPr>
            <a:picLocks noChangeAspect="1"/>
          </p:cNvPicPr>
          <p:nvPr/>
        </p:nvPicPr>
        <p:blipFill>
          <a:blip r:embed="rId2"/>
          <a:srcRect l="6404" t="16617" b="6010"/>
          <a:stretch>
            <a:fillRect/>
          </a:stretch>
        </p:blipFill>
        <p:spPr>
          <a:xfrm>
            <a:off x="5111750" y="1989138"/>
            <a:ext cx="4038600" cy="4137025"/>
          </a:xfrm>
          <a:prstGeom prst="rect">
            <a:avLst/>
          </a:prstGeom>
          <a:noFill/>
          <a:ln w="9525">
            <a:noFill/>
          </a:ln>
        </p:spPr>
      </p:pic>
      <p:sp>
        <p:nvSpPr>
          <p:cNvPr id="46083" name="Text Box 5"/>
          <p:cNvSpPr txBox="1"/>
          <p:nvPr/>
        </p:nvSpPr>
        <p:spPr>
          <a:xfrm>
            <a:off x="323850" y="692150"/>
            <a:ext cx="8712200" cy="823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2004</a:t>
            </a:r>
            <a:r>
              <a:rPr lang="zh-CN" altLang="en-US" sz="2400" dirty="0">
                <a:solidFill>
                  <a:srgbClr val="000099"/>
                </a:solidFill>
                <a:latin typeface="黑体" panose="02010609060101010101" pitchFamily="49" charset="-122"/>
                <a:ea typeface="黑体" panose="02010609060101010101" pitchFamily="49" charset="-122"/>
              </a:rPr>
              <a:t>年12月，印尼地震海啸波及印度洋沿岸大部分国家，近</a:t>
            </a:r>
            <a:r>
              <a:rPr lang="en-US" altLang="zh-CN" sz="2400" dirty="0">
                <a:solidFill>
                  <a:srgbClr val="000099"/>
                </a:solidFill>
                <a:latin typeface="黑体" panose="02010609060101010101" pitchFamily="49" charset="-122"/>
                <a:ea typeface="黑体" panose="02010609060101010101" pitchFamily="49" charset="-122"/>
              </a:rPr>
              <a:t>30</a:t>
            </a:r>
            <a:r>
              <a:rPr lang="zh-CN" altLang="en-US" sz="2400" dirty="0">
                <a:solidFill>
                  <a:srgbClr val="000099"/>
                </a:solidFill>
                <a:latin typeface="黑体" panose="02010609060101010101" pitchFamily="49" charset="-122"/>
                <a:ea typeface="黑体" panose="02010609060101010101" pitchFamily="49" charset="-122"/>
              </a:rPr>
              <a:t>万人遇难。</a:t>
            </a:r>
          </a:p>
        </p:txBody>
      </p:sp>
      <p:pic>
        <p:nvPicPr>
          <p:cNvPr id="46084" name="Picture 4" descr="01300000022805120495249691781[1]"/>
          <p:cNvPicPr>
            <a:picLocks noChangeAspect="1"/>
          </p:cNvPicPr>
          <p:nvPr/>
        </p:nvPicPr>
        <p:blipFill>
          <a:blip r:embed="rId3"/>
          <a:stretch>
            <a:fillRect/>
          </a:stretch>
        </p:blipFill>
        <p:spPr>
          <a:xfrm>
            <a:off x="0" y="1989138"/>
            <a:ext cx="5041900" cy="4119562"/>
          </a:xfrm>
          <a:prstGeom prst="rect">
            <a:avLst/>
          </a:prstGeom>
          <a:noFill/>
          <a:ln w="9525">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7" descr="4">
            <a:hlinkClick r:id="rId2"/>
          </p:cNvPr>
          <p:cNvPicPr>
            <a:picLocks noChangeAspect="1"/>
          </p:cNvPicPr>
          <p:nvPr/>
        </p:nvPicPr>
        <p:blipFill>
          <a:blip r:embed="rId3"/>
          <a:srcRect r="18491"/>
          <a:stretch>
            <a:fillRect/>
          </a:stretch>
        </p:blipFill>
        <p:spPr>
          <a:xfrm>
            <a:off x="0" y="1196975"/>
            <a:ext cx="5735638" cy="4176713"/>
          </a:xfrm>
          <a:prstGeom prst="rect">
            <a:avLst/>
          </a:prstGeom>
          <a:noFill/>
          <a:ln w="9525">
            <a:noFill/>
          </a:ln>
        </p:spPr>
      </p:pic>
      <p:sp>
        <p:nvSpPr>
          <p:cNvPr id="47107" name="Text Box 2"/>
          <p:cNvSpPr txBox="1"/>
          <p:nvPr/>
        </p:nvSpPr>
        <p:spPr>
          <a:xfrm>
            <a:off x="2555875" y="404813"/>
            <a:ext cx="403225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buClrTx/>
              <a:buSzTx/>
              <a:buFont typeface="Arial" panose="020B0604020202020204" pitchFamily="34" charset="0"/>
              <a:buNone/>
            </a:pPr>
            <a:r>
              <a:rPr lang="zh-CN" altLang="en-US" sz="2000" dirty="0">
                <a:solidFill>
                  <a:srgbClr val="000099"/>
                </a:solidFill>
                <a:latin typeface="黑体" panose="02010609060101010101" pitchFamily="49" charset="-122"/>
                <a:ea typeface="黑体" panose="02010609060101010101" pitchFamily="49" charset="-122"/>
              </a:rPr>
              <a:t>2004年</a:t>
            </a:r>
            <a:r>
              <a:rPr lang="en-US" altLang="zh-CN" sz="2000" dirty="0">
                <a:solidFill>
                  <a:srgbClr val="000099"/>
                </a:solidFill>
                <a:latin typeface="黑体" panose="02010609060101010101" pitchFamily="49" charset="-122"/>
                <a:ea typeface="黑体" panose="02010609060101010101" pitchFamily="49" charset="-122"/>
              </a:rPr>
              <a:t>12</a:t>
            </a:r>
            <a:r>
              <a:rPr lang="zh-CN" altLang="en-US" sz="2000" dirty="0">
                <a:solidFill>
                  <a:srgbClr val="000099"/>
                </a:solidFill>
                <a:latin typeface="黑体" panose="02010609060101010101" pitchFamily="49" charset="-122"/>
                <a:ea typeface="黑体" panose="02010609060101010101" pitchFamily="49" charset="-122"/>
              </a:rPr>
              <a:t>月</a:t>
            </a:r>
            <a:r>
              <a:rPr lang="en-US" altLang="zh-CN" sz="2000" dirty="0">
                <a:solidFill>
                  <a:srgbClr val="000099"/>
                </a:solidFill>
                <a:latin typeface="黑体" panose="02010609060101010101" pitchFamily="49" charset="-122"/>
                <a:ea typeface="黑体" panose="02010609060101010101" pitchFamily="49" charset="-122"/>
              </a:rPr>
              <a:t>26</a:t>
            </a:r>
            <a:r>
              <a:rPr lang="zh-CN" altLang="en-US" sz="2000" dirty="0">
                <a:solidFill>
                  <a:srgbClr val="000099"/>
                </a:solidFill>
                <a:latin typeface="黑体" panose="02010609060101010101" pitchFamily="49" charset="-122"/>
                <a:ea typeface="黑体" panose="02010609060101010101" pitchFamily="49" charset="-122"/>
              </a:rPr>
              <a:t>日印度洋地震海啸</a:t>
            </a:r>
          </a:p>
        </p:txBody>
      </p:sp>
      <p:pic>
        <p:nvPicPr>
          <p:cNvPr id="47108" name="Picture 5" descr="印尼亚齐海啸前后对比"/>
          <p:cNvPicPr>
            <a:picLocks noChangeAspect="1"/>
          </p:cNvPicPr>
          <p:nvPr/>
        </p:nvPicPr>
        <p:blipFill>
          <a:blip r:embed="rId4"/>
          <a:stretch>
            <a:fillRect/>
          </a:stretch>
        </p:blipFill>
        <p:spPr>
          <a:xfrm>
            <a:off x="5770563" y="1196975"/>
            <a:ext cx="3367087" cy="4176713"/>
          </a:xfrm>
          <a:prstGeom prst="rect">
            <a:avLst/>
          </a:prstGeom>
          <a:noFill/>
          <a:ln w="9525">
            <a:noFill/>
          </a:ln>
        </p:spPr>
      </p:pic>
      <p:sp>
        <p:nvSpPr>
          <p:cNvPr id="47109" name="Text Box 8"/>
          <p:cNvSpPr txBox="1"/>
          <p:nvPr/>
        </p:nvSpPr>
        <p:spPr>
          <a:xfrm>
            <a:off x="7007225" y="2936875"/>
            <a:ext cx="15113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1400" dirty="0">
                <a:solidFill>
                  <a:srgbClr val="FFFFFF"/>
                </a:solidFill>
                <a:ea typeface="楷体_GB2312" charset="-122"/>
              </a:rPr>
              <a:t>2004</a:t>
            </a:r>
            <a:r>
              <a:rPr lang="zh-CN" altLang="en-US" sz="1400" dirty="0">
                <a:solidFill>
                  <a:srgbClr val="FFFFFF"/>
                </a:solidFill>
                <a:ea typeface="楷体_GB2312" charset="-122"/>
              </a:rPr>
              <a:t>年</a:t>
            </a:r>
            <a:r>
              <a:rPr lang="en-US" altLang="zh-CN" sz="1400" dirty="0">
                <a:solidFill>
                  <a:srgbClr val="FFFFFF"/>
                </a:solidFill>
                <a:ea typeface="楷体_GB2312" charset="-122"/>
              </a:rPr>
              <a:t>6</a:t>
            </a:r>
            <a:r>
              <a:rPr lang="zh-CN" altLang="en-US" sz="1400" dirty="0">
                <a:solidFill>
                  <a:srgbClr val="FFFFFF"/>
                </a:solidFill>
                <a:ea typeface="楷体_GB2312" charset="-122"/>
              </a:rPr>
              <a:t>月</a:t>
            </a:r>
            <a:r>
              <a:rPr lang="en-US" altLang="zh-CN" sz="1400" dirty="0">
                <a:solidFill>
                  <a:srgbClr val="FFFFFF"/>
                </a:solidFill>
                <a:ea typeface="楷体_GB2312" charset="-122"/>
              </a:rPr>
              <a:t>23</a:t>
            </a:r>
            <a:r>
              <a:rPr lang="zh-CN" altLang="en-US" sz="1400" dirty="0">
                <a:solidFill>
                  <a:srgbClr val="FFFFFF"/>
                </a:solidFill>
                <a:ea typeface="楷体_GB2312" charset="-122"/>
              </a:rPr>
              <a:t>日</a:t>
            </a:r>
          </a:p>
        </p:txBody>
      </p:sp>
      <p:sp>
        <p:nvSpPr>
          <p:cNvPr id="47110" name="Text Box 9"/>
          <p:cNvSpPr txBox="1"/>
          <p:nvPr/>
        </p:nvSpPr>
        <p:spPr>
          <a:xfrm>
            <a:off x="6659563" y="5013325"/>
            <a:ext cx="1512887" cy="304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1400" dirty="0">
                <a:solidFill>
                  <a:srgbClr val="FFFFFF"/>
                </a:solidFill>
                <a:ea typeface="楷体_GB2312" charset="-122"/>
              </a:rPr>
              <a:t>2004</a:t>
            </a:r>
            <a:r>
              <a:rPr lang="zh-CN" altLang="en-US" sz="1400" dirty="0">
                <a:solidFill>
                  <a:srgbClr val="FFFFFF"/>
                </a:solidFill>
                <a:ea typeface="楷体_GB2312" charset="-122"/>
              </a:rPr>
              <a:t>年</a:t>
            </a:r>
            <a:r>
              <a:rPr lang="en-US" altLang="zh-CN" sz="1400" dirty="0">
                <a:solidFill>
                  <a:srgbClr val="FFFFFF"/>
                </a:solidFill>
                <a:ea typeface="楷体_GB2312" charset="-122"/>
              </a:rPr>
              <a:t>12月28日</a:t>
            </a:r>
            <a:endParaRPr lang="zh-CN" altLang="en-US" sz="1400" dirty="0">
              <a:solidFill>
                <a:srgbClr val="FFFFFF"/>
              </a:solidFill>
              <a:ea typeface="楷体_GB2312" charset="-122"/>
            </a:endParaRPr>
          </a:p>
        </p:txBody>
      </p:sp>
      <p:sp>
        <p:nvSpPr>
          <p:cNvPr id="47111" name="Text Box 7"/>
          <p:cNvSpPr txBox="1"/>
          <p:nvPr/>
        </p:nvSpPr>
        <p:spPr>
          <a:xfrm>
            <a:off x="5795963" y="5589588"/>
            <a:ext cx="3097212" cy="700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000" b="1" dirty="0">
                <a:solidFill>
                  <a:srgbClr val="000099"/>
                </a:solidFill>
                <a:ea typeface="黑体" panose="02010609060101010101" pitchFamily="49" charset="-122"/>
              </a:rPr>
              <a:t>班达亚齐海滨地区</a:t>
            </a:r>
            <a:r>
              <a:rPr lang="zh-CN" altLang="en-US" sz="2000" dirty="0">
                <a:solidFill>
                  <a:srgbClr val="000099"/>
                </a:solidFill>
                <a:ea typeface="黑体" panose="02010609060101010101" pitchFamily="49" charset="-122"/>
              </a:rPr>
              <a:t>被海啸袭击前后的情形</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aptured: Japan Earthquake"/>
          <p:cNvPicPr>
            <a:picLocks noChangeAspect="1"/>
          </p:cNvPicPr>
          <p:nvPr/>
        </p:nvPicPr>
        <p:blipFill>
          <a:blip r:embed="rId2"/>
          <a:stretch>
            <a:fillRect/>
          </a:stretch>
        </p:blipFill>
        <p:spPr>
          <a:xfrm>
            <a:off x="0" y="723900"/>
            <a:ext cx="9144000" cy="4649788"/>
          </a:xfrm>
          <a:prstGeom prst="rect">
            <a:avLst/>
          </a:prstGeom>
          <a:noFill/>
          <a:ln w="9525">
            <a:noFill/>
          </a:ln>
        </p:spPr>
      </p:pic>
      <p:pic>
        <p:nvPicPr>
          <p:cNvPr id="48131" name="Picture 2" descr="Captured: Japan Earthquake"/>
          <p:cNvPicPr>
            <a:picLocks noChangeAspect="1"/>
          </p:cNvPicPr>
          <p:nvPr/>
        </p:nvPicPr>
        <p:blipFill>
          <a:blip r:embed="rId3"/>
          <a:stretch>
            <a:fillRect/>
          </a:stretch>
        </p:blipFill>
        <p:spPr>
          <a:xfrm>
            <a:off x="0" y="0"/>
            <a:ext cx="9144000" cy="5976938"/>
          </a:xfrm>
          <a:prstGeom prst="rect">
            <a:avLst/>
          </a:prstGeom>
          <a:noFill/>
          <a:ln w="9525">
            <a:noFill/>
          </a:ln>
        </p:spPr>
      </p:pic>
      <p:pic>
        <p:nvPicPr>
          <p:cNvPr id="48132" name="Picture 1" descr="C:\Users\wen\Desktop\未命名.jpg"/>
          <p:cNvPicPr>
            <a:picLocks noChangeAspect="1"/>
          </p:cNvPicPr>
          <p:nvPr/>
        </p:nvPicPr>
        <p:blipFill>
          <a:blip r:embed="rId4"/>
          <a:stretch>
            <a:fillRect/>
          </a:stretch>
        </p:blipFill>
        <p:spPr>
          <a:xfrm>
            <a:off x="0" y="0"/>
            <a:ext cx="9144000" cy="5989638"/>
          </a:xfrm>
          <a:prstGeom prst="rect">
            <a:avLst/>
          </a:prstGeom>
          <a:noFill/>
          <a:ln w="9525">
            <a:noFill/>
          </a:ln>
        </p:spPr>
      </p:pic>
      <p:sp>
        <p:nvSpPr>
          <p:cNvPr id="48133" name="矩形 2"/>
          <p:cNvSpPr/>
          <p:nvPr/>
        </p:nvSpPr>
        <p:spPr>
          <a:xfrm>
            <a:off x="250825" y="5984875"/>
            <a:ext cx="8821738" cy="828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400" dirty="0">
                <a:solidFill>
                  <a:srgbClr val="0000CC"/>
                </a:solidFill>
                <a:latin typeface="黑体" panose="02010609060101010101" pitchFamily="49" charset="-122"/>
                <a:ea typeface="黑体" panose="02010609060101010101" pitchFamily="49" charset="-122"/>
              </a:rPr>
              <a:t>北京时间</a:t>
            </a:r>
            <a:r>
              <a:rPr lang="en-US" altLang="zh-CN" sz="2400" dirty="0">
                <a:solidFill>
                  <a:srgbClr val="0000CC"/>
                </a:solidFill>
                <a:latin typeface="黑体" panose="02010609060101010101" pitchFamily="49" charset="-122"/>
                <a:ea typeface="黑体" panose="02010609060101010101" pitchFamily="49" charset="-122"/>
              </a:rPr>
              <a:t>2011</a:t>
            </a:r>
            <a:r>
              <a:rPr lang="zh-CN" altLang="en-US" sz="2400" dirty="0">
                <a:solidFill>
                  <a:srgbClr val="0000CC"/>
                </a:solidFill>
                <a:latin typeface="黑体" panose="02010609060101010101" pitchFamily="49" charset="-122"/>
                <a:ea typeface="黑体" panose="02010609060101010101" pitchFamily="49" charset="-122"/>
              </a:rPr>
              <a:t>年</a:t>
            </a:r>
            <a:r>
              <a:rPr lang="en-US" altLang="zh-CN" sz="2400" dirty="0">
                <a:solidFill>
                  <a:srgbClr val="0000CC"/>
                </a:solidFill>
                <a:latin typeface="黑体" panose="02010609060101010101" pitchFamily="49" charset="-122"/>
                <a:ea typeface="黑体" panose="02010609060101010101" pitchFamily="49" charset="-122"/>
              </a:rPr>
              <a:t>3</a:t>
            </a:r>
            <a:r>
              <a:rPr lang="zh-CN" altLang="en-US" sz="2400" dirty="0">
                <a:solidFill>
                  <a:srgbClr val="0000CC"/>
                </a:solidFill>
                <a:latin typeface="黑体" panose="02010609060101010101" pitchFamily="49" charset="-122"/>
                <a:ea typeface="黑体" panose="02010609060101010101" pitchFamily="49" charset="-122"/>
              </a:rPr>
              <a:t>月</a:t>
            </a:r>
            <a:r>
              <a:rPr lang="en-US" altLang="zh-CN" sz="2400" dirty="0">
                <a:solidFill>
                  <a:srgbClr val="0000CC"/>
                </a:solidFill>
                <a:latin typeface="黑体" panose="02010609060101010101" pitchFamily="49" charset="-122"/>
                <a:ea typeface="黑体" panose="02010609060101010101" pitchFamily="49" charset="-122"/>
              </a:rPr>
              <a:t>11</a:t>
            </a:r>
            <a:r>
              <a:rPr lang="zh-CN" altLang="en-US" sz="2400" dirty="0">
                <a:solidFill>
                  <a:srgbClr val="0000CC"/>
                </a:solidFill>
                <a:latin typeface="黑体" panose="02010609060101010101" pitchFamily="49" charset="-122"/>
                <a:ea typeface="黑体" panose="02010609060101010101" pitchFamily="49" charset="-122"/>
              </a:rPr>
              <a:t>日</a:t>
            </a:r>
            <a:r>
              <a:rPr lang="en-US" altLang="zh-CN" sz="2400" dirty="0">
                <a:solidFill>
                  <a:srgbClr val="0000CC"/>
                </a:solidFill>
                <a:latin typeface="黑体" panose="02010609060101010101" pitchFamily="49" charset="-122"/>
                <a:ea typeface="黑体" panose="02010609060101010101" pitchFamily="49" charset="-122"/>
              </a:rPr>
              <a:t>13</a:t>
            </a:r>
            <a:r>
              <a:rPr lang="zh-CN" altLang="en-US" sz="2400" dirty="0">
                <a:solidFill>
                  <a:srgbClr val="0000CC"/>
                </a:solidFill>
                <a:latin typeface="黑体" panose="02010609060101010101" pitchFamily="49" charset="-122"/>
                <a:ea typeface="黑体" panose="02010609060101010101" pitchFamily="49" charset="-122"/>
              </a:rPr>
              <a:t>点</a:t>
            </a:r>
            <a:r>
              <a:rPr lang="en-US" altLang="zh-CN" sz="2400" dirty="0">
                <a:solidFill>
                  <a:srgbClr val="0000CC"/>
                </a:solidFill>
                <a:latin typeface="黑体" panose="02010609060101010101" pitchFamily="49" charset="-122"/>
                <a:ea typeface="黑体" panose="02010609060101010101" pitchFamily="49" charset="-122"/>
              </a:rPr>
              <a:t>46</a:t>
            </a:r>
            <a:r>
              <a:rPr lang="zh-CN" altLang="en-US" sz="2400" dirty="0">
                <a:solidFill>
                  <a:srgbClr val="0000CC"/>
                </a:solidFill>
                <a:latin typeface="黑体" panose="02010609060101010101" pitchFamily="49" charset="-122"/>
                <a:ea typeface="黑体" panose="02010609060101010101" pitchFamily="49" charset="-122"/>
              </a:rPr>
              <a:t>分，日本近海发生</a:t>
            </a:r>
            <a:r>
              <a:rPr lang="en-US" altLang="zh-CN" sz="2400" dirty="0">
                <a:solidFill>
                  <a:srgbClr val="0000CC"/>
                </a:solidFill>
                <a:latin typeface="黑体" panose="02010609060101010101" pitchFamily="49" charset="-122"/>
                <a:ea typeface="黑体" panose="02010609060101010101" pitchFamily="49" charset="-122"/>
              </a:rPr>
              <a:t>9.0</a:t>
            </a:r>
            <a:r>
              <a:rPr lang="zh-CN" altLang="en-US" sz="2400" dirty="0">
                <a:solidFill>
                  <a:srgbClr val="0000CC"/>
                </a:solidFill>
                <a:latin typeface="黑体" panose="02010609060101010101" pitchFamily="49" charset="-122"/>
                <a:ea typeface="黑体" panose="02010609060101010101" pitchFamily="49" charset="-122"/>
              </a:rPr>
              <a:t>级地震。震后</a:t>
            </a:r>
            <a:r>
              <a:rPr lang="en-US" altLang="zh-CN" sz="2400" dirty="0">
                <a:solidFill>
                  <a:srgbClr val="0000CC"/>
                </a:solidFill>
                <a:latin typeface="黑体" panose="02010609060101010101" pitchFamily="49" charset="-122"/>
                <a:ea typeface="黑体" panose="02010609060101010101" pitchFamily="49" charset="-122"/>
              </a:rPr>
              <a:t>3</a:t>
            </a:r>
            <a:r>
              <a:rPr lang="zh-CN" altLang="en-US" sz="2400" dirty="0">
                <a:solidFill>
                  <a:srgbClr val="0000CC"/>
                </a:solidFill>
                <a:latin typeface="黑体" panose="02010609060101010101" pitchFamily="49" charset="-122"/>
                <a:ea typeface="黑体" panose="02010609060101010101" pitchFamily="49" charset="-122"/>
              </a:rPr>
              <a:t>分钟发布海啸预警，震后</a:t>
            </a:r>
            <a:r>
              <a:rPr lang="en-US" altLang="zh-CN" sz="2400" dirty="0">
                <a:solidFill>
                  <a:srgbClr val="0000CC"/>
                </a:solidFill>
                <a:latin typeface="黑体" panose="02010609060101010101" pitchFamily="49" charset="-122"/>
                <a:ea typeface="黑体" panose="02010609060101010101" pitchFamily="49" charset="-122"/>
              </a:rPr>
              <a:t>30</a:t>
            </a:r>
            <a:r>
              <a:rPr lang="zh-CN" altLang="en-US" sz="2400" dirty="0">
                <a:solidFill>
                  <a:srgbClr val="0000CC"/>
                </a:solidFill>
                <a:latin typeface="黑体" panose="02010609060101010101" pitchFamily="49" charset="-122"/>
                <a:ea typeface="黑体" panose="02010609060101010101" pitchFamily="49" charset="-122"/>
              </a:rPr>
              <a:t>分钟，</a:t>
            </a:r>
            <a:r>
              <a:rPr lang="en-US" altLang="zh-CN" sz="2400" dirty="0">
                <a:solidFill>
                  <a:srgbClr val="0000CC"/>
                </a:solidFill>
                <a:latin typeface="黑体" panose="02010609060101010101" pitchFamily="49" charset="-122"/>
                <a:ea typeface="黑体" panose="02010609060101010101" pitchFamily="49" charset="-122"/>
              </a:rPr>
              <a:t>3</a:t>
            </a:r>
            <a:r>
              <a:rPr lang="zh-CN" altLang="en-US" sz="2400" dirty="0">
                <a:solidFill>
                  <a:srgbClr val="0000CC"/>
                </a:solidFill>
                <a:latin typeface="黑体" panose="02010609060101010101" pitchFamily="49" charset="-122"/>
                <a:ea typeface="黑体" panose="02010609060101010101" pitchFamily="49" charset="-122"/>
              </a:rPr>
              <a:t>米高的海啸到达陆地。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wipe(up)">
                                      <p:cBhvr>
                                        <p:cTn id="7" dur="1000"/>
                                        <p:tgtEl>
                                          <p:spTgt spid="481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8132"/>
                                        </p:tgtEl>
                                        <p:attrNameLst>
                                          <p:attrName>style.visibility</p:attrName>
                                        </p:attrNameLst>
                                      </p:cBhvr>
                                      <p:to>
                                        <p:strVal val="visible"/>
                                      </p:to>
                                    </p:set>
                                    <p:animEffect transition="in" filter="wipe(up)">
                                      <p:cBhvr>
                                        <p:cTn id="12" dur="10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p:nvPr/>
        </p:nvSpPr>
        <p:spPr>
          <a:xfrm>
            <a:off x="395288" y="476250"/>
            <a:ext cx="8001000" cy="18621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ts val="1800"/>
              </a:spcAft>
              <a:buClrTx/>
              <a:buSzTx/>
              <a:buFont typeface="Arial" panose="020B0604020202020204" pitchFamily="34" charset="0"/>
              <a:buNone/>
            </a:pPr>
            <a:r>
              <a:rPr lang="en-US" altLang="zh-CN" sz="2800" dirty="0">
                <a:solidFill>
                  <a:srgbClr val="000099"/>
                </a:solidFill>
                <a:latin typeface="黑体" panose="02010609060101010101" pitchFamily="49" charset="-122"/>
                <a:ea typeface="黑体" panose="02010609060101010101" pitchFamily="49" charset="-122"/>
              </a:rPr>
              <a:t>5. </a:t>
            </a:r>
            <a:r>
              <a:rPr lang="zh-CN" altLang="en-US" sz="2800" dirty="0">
                <a:solidFill>
                  <a:srgbClr val="000099"/>
                </a:solidFill>
                <a:latin typeface="黑体" panose="02010609060101010101" pitchFamily="49" charset="-122"/>
                <a:ea typeface="黑体" panose="02010609060101010101" pitchFamily="49" charset="-122"/>
              </a:rPr>
              <a:t>地震的震级和烈度</a:t>
            </a:r>
          </a:p>
          <a:p>
            <a:pPr marL="0" lvl="0" indent="0" eaLnBrk="1" hangingPunct="1">
              <a:spcBef>
                <a:spcPct val="0"/>
              </a:spcBef>
              <a:spcAft>
                <a:spcPct val="30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震级</a:t>
            </a:r>
            <a:r>
              <a:rPr lang="zh-CN" altLang="en-US" sz="2400" dirty="0">
                <a:solidFill>
                  <a:srgbClr val="000099"/>
                </a:solidFill>
                <a:latin typeface="黑体" panose="02010609060101010101" pitchFamily="49" charset="-122"/>
                <a:ea typeface="黑体" panose="02010609060101010101" pitchFamily="49" charset="-122"/>
              </a:rPr>
              <a:t>和</a:t>
            </a:r>
            <a:r>
              <a:rPr lang="zh-CN" altLang="en-US" sz="2400" b="1" dirty="0">
                <a:solidFill>
                  <a:srgbClr val="000099"/>
                </a:solidFill>
                <a:latin typeface="黑体" panose="02010609060101010101" pitchFamily="49" charset="-122"/>
                <a:ea typeface="黑体" panose="02010609060101010101" pitchFamily="49" charset="-122"/>
              </a:rPr>
              <a:t>烈度</a:t>
            </a:r>
            <a:r>
              <a:rPr lang="zh-CN" altLang="en-US" sz="2400" dirty="0">
                <a:solidFill>
                  <a:srgbClr val="000099"/>
                </a:solidFill>
                <a:latin typeface="黑体" panose="02010609060101010101" pitchFamily="49" charset="-122"/>
                <a:ea typeface="黑体" panose="02010609060101010101" pitchFamily="49" charset="-122"/>
              </a:rPr>
              <a:t>是两个不同的概念。</a:t>
            </a:r>
            <a:r>
              <a:rPr lang="zh-CN" altLang="en-US" sz="2400" b="1" dirty="0">
                <a:solidFill>
                  <a:srgbClr val="000099"/>
                </a:solidFill>
                <a:latin typeface="黑体" panose="02010609060101010101" pitchFamily="49" charset="-122"/>
                <a:ea typeface="黑体" panose="02010609060101010101" pitchFamily="49" charset="-122"/>
              </a:rPr>
              <a:t>震级</a:t>
            </a:r>
            <a:r>
              <a:rPr lang="zh-CN" altLang="en-US" sz="2400" dirty="0">
                <a:solidFill>
                  <a:srgbClr val="000099"/>
                </a:solidFill>
                <a:latin typeface="黑体" panose="02010609060101010101" pitchFamily="49" charset="-122"/>
                <a:ea typeface="黑体" panose="02010609060101010101" pitchFamily="49" charset="-122"/>
              </a:rPr>
              <a:t>标志着某一次地震本身的能量大小。而</a:t>
            </a:r>
            <a:r>
              <a:rPr lang="zh-CN" altLang="en-US" sz="2400" b="1" dirty="0">
                <a:solidFill>
                  <a:srgbClr val="000099"/>
                </a:solidFill>
                <a:latin typeface="黑体" panose="02010609060101010101" pitchFamily="49" charset="-122"/>
                <a:ea typeface="黑体" panose="02010609060101010101" pitchFamily="49" charset="-122"/>
              </a:rPr>
              <a:t>烈度</a:t>
            </a:r>
            <a:r>
              <a:rPr lang="zh-CN" altLang="en-US" sz="2400" dirty="0">
                <a:solidFill>
                  <a:srgbClr val="000099"/>
                </a:solidFill>
                <a:latin typeface="黑体" panose="02010609060101010101" pitchFamily="49" charset="-122"/>
                <a:ea typeface="黑体" panose="02010609060101010101" pitchFamily="49" charset="-122"/>
              </a:rPr>
              <a:t>则指地表某一点在该次地震中所受的影响程度。</a:t>
            </a:r>
          </a:p>
        </p:txBody>
      </p:sp>
      <p:sp>
        <p:nvSpPr>
          <p:cNvPr id="49155" name="Text Box 2"/>
          <p:cNvSpPr txBox="1"/>
          <p:nvPr/>
        </p:nvSpPr>
        <p:spPr>
          <a:xfrm>
            <a:off x="395288" y="2565400"/>
            <a:ext cx="5832475" cy="1754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地震时所释放的能量的大小用震级来表示。</a:t>
            </a:r>
          </a:p>
          <a:p>
            <a:pPr marL="0" lvl="0" indent="0" eaLnBrk="1" hangingPunct="1">
              <a:spcBef>
                <a:spcPct val="50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现在常用的里氏震级</a:t>
            </a:r>
            <a:r>
              <a:rPr lang="en-US" altLang="zh-CN" sz="2400" dirty="0">
                <a:solidFill>
                  <a:srgbClr val="000099"/>
                </a:solidFill>
                <a:latin typeface="黑体" panose="02010609060101010101" pitchFamily="49" charset="-122"/>
                <a:ea typeface="黑体" panose="02010609060101010101" pitchFamily="49" charset="-122"/>
              </a:rPr>
              <a:t>M</a:t>
            </a:r>
            <a:r>
              <a:rPr lang="zh-CN" altLang="en-US" sz="2400" dirty="0">
                <a:solidFill>
                  <a:srgbClr val="000099"/>
                </a:solidFill>
                <a:latin typeface="黑体" panose="02010609060101010101" pitchFamily="49" charset="-122"/>
                <a:ea typeface="黑体" panose="02010609060101010101" pitchFamily="49" charset="-122"/>
              </a:rPr>
              <a:t>，由美国震学家里克特</a:t>
            </a:r>
            <a:r>
              <a:rPr lang="zh-CN" altLang="en-US" sz="2400" dirty="0">
                <a:solidFill>
                  <a:srgbClr val="000099"/>
                </a:solidFill>
                <a:ea typeface="黑体" panose="02010609060101010101" pitchFamily="49" charset="-122"/>
              </a:rPr>
              <a:t>（</a:t>
            </a:r>
            <a:r>
              <a:rPr lang="en-US" altLang="zh-CN" sz="2400" dirty="0">
                <a:solidFill>
                  <a:srgbClr val="000099"/>
                </a:solidFill>
                <a:ea typeface="黑体" panose="02010609060101010101" pitchFamily="49" charset="-122"/>
              </a:rPr>
              <a:t>C.F.Richter</a:t>
            </a:r>
            <a:r>
              <a:rPr lang="zh-CN" altLang="en-US" sz="2400" dirty="0">
                <a:solidFill>
                  <a:srgbClr val="000099"/>
                </a:solidFill>
                <a:ea typeface="黑体" panose="02010609060101010101" pitchFamily="49" charset="-122"/>
              </a:rPr>
              <a:t>）和古登堡 （</a:t>
            </a:r>
            <a:r>
              <a:rPr lang="en-US" altLang="zh-CN" sz="2400" dirty="0">
                <a:solidFill>
                  <a:srgbClr val="000099"/>
                </a:solidFill>
                <a:ea typeface="黑体" panose="02010609060101010101" pitchFamily="49" charset="-122"/>
              </a:rPr>
              <a:t>B. Gutenberg</a:t>
            </a:r>
            <a:r>
              <a:rPr lang="zh-CN" altLang="en-US" sz="2400" dirty="0">
                <a:solidFill>
                  <a:srgbClr val="000099"/>
                </a:solidFill>
                <a:ea typeface="黑体" panose="02010609060101010101" pitchFamily="49" charset="-122"/>
              </a:rPr>
              <a:t>）于</a:t>
            </a:r>
            <a:r>
              <a:rPr lang="en-US" altLang="zh-CN" sz="2400" dirty="0">
                <a:solidFill>
                  <a:srgbClr val="000099"/>
                </a:solidFill>
                <a:ea typeface="黑体" panose="02010609060101010101" pitchFamily="49" charset="-122"/>
              </a:rPr>
              <a:t>1935</a:t>
            </a:r>
            <a:r>
              <a:rPr lang="zh-CN" altLang="en-US" sz="2400" dirty="0">
                <a:solidFill>
                  <a:srgbClr val="000099"/>
                </a:solidFill>
                <a:ea typeface="黑体" panose="02010609060101010101" pitchFamily="49" charset="-122"/>
              </a:rPr>
              <a:t>年提出的。</a:t>
            </a:r>
            <a:endParaRPr lang="en-US" altLang="zh-CN" sz="2400" dirty="0">
              <a:solidFill>
                <a:srgbClr val="000099"/>
              </a:solidFill>
              <a:ea typeface="黑体" panose="02010609060101010101" pitchFamily="49" charset="-122"/>
            </a:endParaRPr>
          </a:p>
        </p:txBody>
      </p:sp>
      <p:pic>
        <p:nvPicPr>
          <p:cNvPr id="49156" name="Picture 3" descr="lthumb"/>
          <p:cNvPicPr>
            <a:picLocks noChangeAspect="1"/>
          </p:cNvPicPr>
          <p:nvPr/>
        </p:nvPicPr>
        <p:blipFill>
          <a:blip r:embed="rId2"/>
          <a:stretch>
            <a:fillRect/>
          </a:stretch>
        </p:blipFill>
        <p:spPr>
          <a:xfrm>
            <a:off x="6300788" y="2636838"/>
            <a:ext cx="2417762" cy="1854200"/>
          </a:xfrm>
          <a:prstGeom prst="rect">
            <a:avLst/>
          </a:prstGeom>
          <a:noFill/>
          <a:ln w="9525">
            <a:noFill/>
          </a:ln>
        </p:spPr>
      </p:pic>
      <p:sp>
        <p:nvSpPr>
          <p:cNvPr id="49157" name="Text Box 2"/>
          <p:cNvSpPr txBox="1"/>
          <p:nvPr/>
        </p:nvSpPr>
        <p:spPr>
          <a:xfrm>
            <a:off x="452438" y="4652963"/>
            <a:ext cx="7993062" cy="1508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地震震级和能量的关系式为：</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ts val="120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logE </a:t>
            </a: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11.8+1.5M</a:t>
            </a:r>
          </a:p>
          <a:p>
            <a:pPr marL="0" lvl="0" indent="0" eaLnBrk="1" hangingPunct="1">
              <a:spcBef>
                <a:spcPts val="12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其中，</a:t>
            </a:r>
            <a:r>
              <a:rPr lang="en-US" altLang="zh-CN" sz="2400" dirty="0">
                <a:solidFill>
                  <a:srgbClr val="000099"/>
                </a:solidFill>
                <a:latin typeface="黑体" panose="02010609060101010101" pitchFamily="49" charset="-122"/>
                <a:ea typeface="黑体" panose="02010609060101010101" pitchFamily="49" charset="-122"/>
              </a:rPr>
              <a:t>E-</a:t>
            </a:r>
            <a:r>
              <a:rPr lang="zh-CN" altLang="en-US" sz="2400" dirty="0">
                <a:solidFill>
                  <a:srgbClr val="000099"/>
                </a:solidFill>
                <a:latin typeface="黑体" panose="02010609060101010101" pitchFamily="49" charset="-122"/>
                <a:ea typeface="黑体" panose="02010609060101010101" pitchFamily="49" charset="-122"/>
              </a:rPr>
              <a:t>为地震能量（尔格），</a:t>
            </a:r>
            <a:r>
              <a:rPr lang="en-US" altLang="zh-CN" sz="2400" dirty="0">
                <a:solidFill>
                  <a:srgbClr val="000099"/>
                </a:solidFill>
                <a:latin typeface="黑体" panose="02010609060101010101" pitchFamily="49" charset="-122"/>
                <a:ea typeface="黑体" panose="02010609060101010101" pitchFamily="49" charset="-122"/>
              </a:rPr>
              <a:t>M</a:t>
            </a:r>
            <a:r>
              <a:rPr lang="zh-CN" altLang="en-US" sz="2400" dirty="0">
                <a:solidFill>
                  <a:srgbClr val="000099"/>
                </a:solidFill>
                <a:latin typeface="黑体" panose="02010609060101010101" pitchFamily="49" charset="-122"/>
                <a:ea typeface="黑体" panose="02010609060101010101" pitchFamily="49" charset="-122"/>
              </a:rPr>
              <a:t>为地震震级。</a:t>
            </a:r>
            <a:endParaRPr lang="en-US" altLang="zh-CN" sz="2400" dirty="0">
              <a:solidFill>
                <a:srgbClr val="00009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p:nvPr/>
        </p:nvSpPr>
        <p:spPr>
          <a:xfrm>
            <a:off x="1763713" y="428625"/>
            <a:ext cx="4935537" cy="984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spcBef>
                <a:spcPct val="0"/>
              </a:spcBef>
              <a:spcAft>
                <a:spcPts val="1200"/>
              </a:spcAft>
              <a:buClrTx/>
              <a:buSzTx/>
              <a:buFont typeface="Arial" panose="020B0604020202020204" pitchFamily="34" charset="0"/>
              <a:buNone/>
            </a:pPr>
            <a:r>
              <a:rPr lang="zh-CN" altLang="en-US" sz="2400" dirty="0">
                <a:solidFill>
                  <a:srgbClr val="0000CC"/>
                </a:solidFill>
                <a:latin typeface="宋体" panose="02010600030101010101" pitchFamily="2" charset="-122"/>
              </a:rPr>
              <a:t>地震震级和能量的关系</a:t>
            </a:r>
            <a:endParaRPr lang="en-US" altLang="zh-CN" sz="2400" dirty="0">
              <a:solidFill>
                <a:srgbClr val="0000CC"/>
              </a:solidFill>
            </a:endParaRPr>
          </a:p>
          <a:p>
            <a:pPr marL="0" lvl="0" indent="0">
              <a:spcBef>
                <a:spcPct val="0"/>
              </a:spcBef>
              <a:buClrTx/>
              <a:buSzTx/>
              <a:buFont typeface="Arial" panose="020B0604020202020204" pitchFamily="34" charset="0"/>
              <a:buNone/>
            </a:pPr>
            <a:r>
              <a:rPr lang="en-US" altLang="zh-CN" sz="2400" dirty="0">
                <a:solidFill>
                  <a:srgbClr val="0000CC"/>
                </a:solidFill>
              </a:rPr>
              <a:t>Log E = 1.5 M + 11.8</a:t>
            </a:r>
          </a:p>
        </p:txBody>
      </p:sp>
      <p:sp>
        <p:nvSpPr>
          <p:cNvPr id="50179" name="Line 4"/>
          <p:cNvSpPr/>
          <p:nvPr/>
        </p:nvSpPr>
        <p:spPr>
          <a:xfrm>
            <a:off x="3884613" y="4672013"/>
            <a:ext cx="1130300" cy="0"/>
          </a:xfrm>
          <a:prstGeom prst="line">
            <a:avLst/>
          </a:prstGeom>
          <a:ln w="9525" cap="flat" cmpd="sng">
            <a:solidFill>
              <a:schemeClr val="tx1"/>
            </a:solidFill>
            <a:prstDash val="solid"/>
            <a:headEnd type="none" w="med" len="med"/>
            <a:tailEnd type="none" w="med" len="med"/>
          </a:ln>
        </p:spPr>
      </p:sp>
      <p:pic>
        <p:nvPicPr>
          <p:cNvPr id="50180" name="Picture 5"/>
          <p:cNvPicPr>
            <a:picLocks noChangeAspect="1"/>
          </p:cNvPicPr>
          <p:nvPr/>
        </p:nvPicPr>
        <p:blipFill>
          <a:blip r:embed="rId3"/>
          <a:stretch>
            <a:fillRect/>
          </a:stretch>
        </p:blipFill>
        <p:spPr>
          <a:xfrm>
            <a:off x="1752600" y="1628775"/>
            <a:ext cx="5553075" cy="4962525"/>
          </a:xfrm>
          <a:prstGeom prst="rect">
            <a:avLst/>
          </a:prstGeom>
          <a:noFill/>
          <a:ln w="9525">
            <a:noFill/>
          </a:ln>
        </p:spPr>
      </p:pic>
      <p:sp>
        <p:nvSpPr>
          <p:cNvPr id="50181" name="Line 6"/>
          <p:cNvSpPr/>
          <p:nvPr/>
        </p:nvSpPr>
        <p:spPr>
          <a:xfrm flipV="1">
            <a:off x="4689475" y="3967163"/>
            <a:ext cx="163513" cy="1587"/>
          </a:xfrm>
          <a:prstGeom prst="line">
            <a:avLst/>
          </a:prstGeom>
          <a:ln w="9525" cap="flat" cmpd="sng">
            <a:solidFill>
              <a:schemeClr val="tx1"/>
            </a:solidFill>
            <a:prstDash val="solid"/>
            <a:headEnd type="none" w="med" len="med"/>
            <a:tailEnd type="none" w="med" len="med"/>
          </a:ln>
        </p:spPr>
      </p:sp>
      <p:sp>
        <p:nvSpPr>
          <p:cNvPr id="50182" name="Line 7"/>
          <p:cNvSpPr/>
          <p:nvPr/>
        </p:nvSpPr>
        <p:spPr>
          <a:xfrm>
            <a:off x="5113338" y="3636963"/>
            <a:ext cx="258762" cy="0"/>
          </a:xfrm>
          <a:prstGeom prst="line">
            <a:avLst/>
          </a:prstGeom>
          <a:ln w="9525" cap="flat" cmpd="sng">
            <a:solidFill>
              <a:schemeClr val="tx1"/>
            </a:solidFill>
            <a:prstDash val="solid"/>
            <a:headEnd type="none" w="med" len="med"/>
            <a:tailEnd type="none" w="med" len="med"/>
          </a:ln>
        </p:spPr>
      </p:sp>
      <p:sp>
        <p:nvSpPr>
          <p:cNvPr id="50183" name="Line 8"/>
          <p:cNvSpPr/>
          <p:nvPr/>
        </p:nvSpPr>
        <p:spPr>
          <a:xfrm>
            <a:off x="5257800" y="3622675"/>
            <a:ext cx="0" cy="700088"/>
          </a:xfrm>
          <a:prstGeom prst="line">
            <a:avLst/>
          </a:prstGeom>
          <a:ln w="9525" cap="flat" cmpd="sng">
            <a:solidFill>
              <a:schemeClr val="tx1"/>
            </a:solidFill>
            <a:prstDash val="solid"/>
            <a:headEnd type="triangle" w="med" len="med"/>
            <a:tailEnd type="triangle" w="med" len="med"/>
          </a:ln>
        </p:spPr>
      </p:sp>
      <p:sp>
        <p:nvSpPr>
          <p:cNvPr id="50184" name="Text Box 9"/>
          <p:cNvSpPr txBox="1"/>
          <p:nvPr/>
        </p:nvSpPr>
        <p:spPr>
          <a:xfrm>
            <a:off x="4719638" y="3921125"/>
            <a:ext cx="488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 typeface="Arial" panose="020B0604020202020204" pitchFamily="34" charset="0"/>
              <a:buNone/>
            </a:pPr>
            <a:r>
              <a:rPr lang="en-US" altLang="zh-CN" sz="2400" dirty="0">
                <a:solidFill>
                  <a:srgbClr val="CC3300"/>
                </a:solidFill>
              </a:rPr>
              <a:t>31</a:t>
            </a:r>
          </a:p>
        </p:txBody>
      </p:sp>
      <p:sp>
        <p:nvSpPr>
          <p:cNvPr id="50185" name="Text Box 10"/>
          <p:cNvSpPr txBox="1"/>
          <p:nvPr/>
        </p:nvSpPr>
        <p:spPr>
          <a:xfrm>
            <a:off x="5257800" y="3725863"/>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 typeface="Arial" panose="020B0604020202020204" pitchFamily="34" charset="0"/>
              <a:buNone/>
            </a:pPr>
            <a:r>
              <a:rPr lang="en-US" altLang="zh-CN" sz="2400" dirty="0">
                <a:solidFill>
                  <a:srgbClr val="CC3300"/>
                </a:solidFill>
              </a:rPr>
              <a:t>1000</a:t>
            </a:r>
          </a:p>
        </p:txBody>
      </p:sp>
      <p:sp>
        <p:nvSpPr>
          <p:cNvPr id="50186" name="Line 11"/>
          <p:cNvSpPr/>
          <p:nvPr/>
        </p:nvSpPr>
        <p:spPr>
          <a:xfrm>
            <a:off x="4306888" y="4324350"/>
            <a:ext cx="977900" cy="0"/>
          </a:xfrm>
          <a:prstGeom prst="line">
            <a:avLst/>
          </a:prstGeom>
          <a:ln w="9525" cap="flat" cmpd="sng">
            <a:solidFill>
              <a:schemeClr val="tx1"/>
            </a:solidFill>
            <a:prstDash val="solid"/>
            <a:headEnd type="none" w="med" len="med"/>
            <a:tailEnd type="none" w="med" len="med"/>
          </a:ln>
        </p:spPr>
      </p:sp>
      <p:sp>
        <p:nvSpPr>
          <p:cNvPr id="50187" name="Line 12"/>
          <p:cNvSpPr/>
          <p:nvPr/>
        </p:nvSpPr>
        <p:spPr>
          <a:xfrm>
            <a:off x="4737100" y="3970338"/>
            <a:ext cx="0" cy="354012"/>
          </a:xfrm>
          <a:prstGeom prst="line">
            <a:avLst/>
          </a:prstGeom>
          <a:ln w="9525" cap="flat" cmpd="sng">
            <a:solidFill>
              <a:schemeClr val="tx1"/>
            </a:solidFill>
            <a:prstDash val="solid"/>
            <a:headEnd type="triangle" w="med" len="med"/>
            <a:tailEnd type="triangle" w="med" len="med"/>
          </a:ln>
        </p:spPr>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p:nvPr/>
        </p:nvSpPr>
        <p:spPr>
          <a:xfrm>
            <a:off x="539750" y="549275"/>
            <a:ext cx="3460750" cy="56626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地震震级与能量关系</a:t>
            </a:r>
            <a:endParaRPr lang="zh-CN" altLang="en-US" sz="2400" b="1"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en-US" altLang="zh-CN" sz="2400" b="1" dirty="0">
                <a:solidFill>
                  <a:srgbClr val="000099"/>
                </a:solidFill>
                <a:latin typeface="黑体" panose="02010609060101010101" pitchFamily="49" charset="-122"/>
                <a:ea typeface="黑体" panose="02010609060101010101" pitchFamily="49" charset="-122"/>
              </a:rPr>
              <a:t>------------------</a:t>
            </a:r>
          </a:p>
          <a:p>
            <a:pPr marL="0" lvl="0" indent="0" eaLnBrk="1" hangingPunct="1">
              <a:spcBef>
                <a:spcPct val="0"/>
              </a:spcBef>
              <a:spcAft>
                <a:spcPts val="12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震级</a:t>
            </a:r>
            <a:r>
              <a:rPr lang="en-US" altLang="zh-CN" sz="2400" dirty="0">
                <a:solidFill>
                  <a:srgbClr val="000099"/>
                </a:solidFill>
                <a:latin typeface="黑体" panose="02010609060101010101" pitchFamily="49" charset="-122"/>
                <a:ea typeface="黑体" panose="02010609060101010101" pitchFamily="49" charset="-122"/>
              </a:rPr>
              <a:t>M    </a:t>
            </a:r>
            <a:r>
              <a:rPr lang="zh-CN" altLang="en-US" sz="2400" dirty="0">
                <a:solidFill>
                  <a:srgbClr val="000099"/>
                </a:solidFill>
                <a:latin typeface="黑体" panose="02010609060101010101" pitchFamily="49" charset="-122"/>
                <a:ea typeface="黑体" panose="02010609060101010101" pitchFamily="49" charset="-122"/>
              </a:rPr>
              <a:t>能量</a:t>
            </a:r>
            <a:r>
              <a:rPr lang="en-US" altLang="zh-CN" sz="2400" dirty="0">
                <a:solidFill>
                  <a:srgbClr val="000099"/>
                </a:solidFill>
                <a:latin typeface="黑体" panose="02010609060101010101" pitchFamily="49" charset="-122"/>
                <a:ea typeface="黑体" panose="02010609060101010101" pitchFamily="49" charset="-122"/>
              </a:rPr>
              <a:t>E(</a:t>
            </a:r>
            <a:r>
              <a:rPr lang="zh-CN" altLang="en-US" sz="2400" dirty="0">
                <a:solidFill>
                  <a:srgbClr val="000099"/>
                </a:solidFill>
                <a:latin typeface="黑体" panose="02010609060101010101" pitchFamily="49" charset="-122"/>
                <a:ea typeface="黑体" panose="02010609060101010101" pitchFamily="49" charset="-122"/>
              </a:rPr>
              <a:t>尔格</a:t>
            </a:r>
            <a:r>
              <a:rPr lang="en-US" altLang="zh-CN"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rPr>
              <a:t>	</a:t>
            </a:r>
          </a:p>
          <a:p>
            <a:pPr marL="0" lvl="0" indent="0" eaLnBrk="1" hangingPunct="1">
              <a:spcBef>
                <a:spcPct val="0"/>
              </a:spcBef>
              <a:spcAft>
                <a:spcPts val="600"/>
              </a:spcAft>
              <a:buClrTx/>
              <a:buSzTx/>
              <a:buFont typeface="Arial" panose="020B0604020202020204" pitchFamily="34" charset="0"/>
              <a:buNone/>
            </a:pPr>
            <a:r>
              <a:rPr lang="en-US" altLang="zh-CN" sz="2400" dirty="0">
                <a:solidFill>
                  <a:srgbClr val="000099"/>
                </a:solidFill>
              </a:rPr>
              <a:t>1	    2.0×10</a:t>
            </a:r>
            <a:r>
              <a:rPr lang="en-US" altLang="zh-CN" sz="2400" baseline="30000" dirty="0">
                <a:solidFill>
                  <a:srgbClr val="000099"/>
                </a:solidFill>
              </a:rPr>
              <a:t>13</a:t>
            </a:r>
            <a:r>
              <a:rPr lang="en-US" altLang="zh-CN" sz="2400" dirty="0">
                <a:solidFill>
                  <a:srgbClr val="000099"/>
                </a:solidFill>
              </a:rPr>
              <a:t>	</a:t>
            </a:r>
          </a:p>
          <a:p>
            <a:pPr marL="0" lvl="0" indent="0" eaLnBrk="1" hangingPunct="1">
              <a:spcBef>
                <a:spcPct val="0"/>
              </a:spcBef>
              <a:spcAft>
                <a:spcPts val="600"/>
              </a:spcAft>
              <a:buClrTx/>
              <a:buSzTx/>
              <a:buFont typeface="Arial" panose="020B0604020202020204" pitchFamily="34" charset="0"/>
              <a:buNone/>
            </a:pPr>
            <a:r>
              <a:rPr lang="en-US" altLang="zh-CN" sz="2400" dirty="0">
                <a:solidFill>
                  <a:srgbClr val="000099"/>
                </a:solidFill>
              </a:rPr>
              <a:t>2	    6.3×10</a:t>
            </a:r>
            <a:r>
              <a:rPr lang="en-US" altLang="zh-CN" sz="2400" baseline="30000" dirty="0">
                <a:solidFill>
                  <a:srgbClr val="000099"/>
                </a:solidFill>
              </a:rPr>
              <a:t>14</a:t>
            </a:r>
            <a:r>
              <a:rPr lang="en-US" altLang="zh-CN" sz="2400" dirty="0">
                <a:solidFill>
                  <a:srgbClr val="000099"/>
                </a:solidFill>
              </a:rPr>
              <a:t>	</a:t>
            </a:r>
          </a:p>
          <a:p>
            <a:pPr marL="0" lvl="0" indent="0" eaLnBrk="1" hangingPunct="1">
              <a:spcBef>
                <a:spcPct val="0"/>
              </a:spcBef>
              <a:spcAft>
                <a:spcPts val="600"/>
              </a:spcAft>
              <a:buClrTx/>
              <a:buSzTx/>
              <a:buFont typeface="Arial" panose="020B0604020202020204" pitchFamily="34" charset="0"/>
              <a:buNone/>
            </a:pPr>
            <a:r>
              <a:rPr lang="en-US" altLang="zh-CN" sz="2400" dirty="0">
                <a:solidFill>
                  <a:srgbClr val="000099"/>
                </a:solidFill>
              </a:rPr>
              <a:t>3	    2.0×10</a:t>
            </a:r>
            <a:r>
              <a:rPr lang="en-US" altLang="zh-CN" sz="2400" baseline="30000" dirty="0">
                <a:solidFill>
                  <a:srgbClr val="000099"/>
                </a:solidFill>
              </a:rPr>
              <a:t>16</a:t>
            </a:r>
            <a:r>
              <a:rPr lang="en-US" altLang="zh-CN" sz="2400" dirty="0">
                <a:solidFill>
                  <a:srgbClr val="000099"/>
                </a:solidFill>
              </a:rPr>
              <a:t>	</a:t>
            </a:r>
          </a:p>
          <a:p>
            <a:pPr marL="0" lvl="0" indent="0" eaLnBrk="1" hangingPunct="1">
              <a:spcBef>
                <a:spcPct val="0"/>
              </a:spcBef>
              <a:spcAft>
                <a:spcPts val="600"/>
              </a:spcAft>
              <a:buClrTx/>
              <a:buSzTx/>
              <a:buFont typeface="Arial" panose="020B0604020202020204" pitchFamily="34" charset="0"/>
              <a:buNone/>
            </a:pPr>
            <a:r>
              <a:rPr lang="en-US" altLang="zh-CN" sz="2400" dirty="0">
                <a:solidFill>
                  <a:srgbClr val="000099"/>
                </a:solidFill>
              </a:rPr>
              <a:t>4	    6.3×10</a:t>
            </a:r>
            <a:r>
              <a:rPr lang="en-US" altLang="zh-CN" sz="2400" baseline="30000" dirty="0">
                <a:solidFill>
                  <a:srgbClr val="000099"/>
                </a:solidFill>
              </a:rPr>
              <a:t>17</a:t>
            </a:r>
            <a:r>
              <a:rPr lang="en-US" altLang="zh-CN" sz="2400" dirty="0">
                <a:solidFill>
                  <a:srgbClr val="000099"/>
                </a:solidFill>
              </a:rPr>
              <a:t>	</a:t>
            </a:r>
          </a:p>
          <a:p>
            <a:pPr marL="0" lvl="0" indent="0" eaLnBrk="1" hangingPunct="1">
              <a:spcBef>
                <a:spcPct val="0"/>
              </a:spcBef>
              <a:spcAft>
                <a:spcPts val="600"/>
              </a:spcAft>
              <a:buClrTx/>
              <a:buSzTx/>
              <a:buFont typeface="Arial" panose="020B0604020202020204" pitchFamily="34" charset="0"/>
              <a:buNone/>
            </a:pPr>
            <a:r>
              <a:rPr lang="en-US" altLang="zh-CN" sz="2400" dirty="0">
                <a:solidFill>
                  <a:srgbClr val="000099"/>
                </a:solidFill>
              </a:rPr>
              <a:t>5            </a:t>
            </a:r>
            <a:r>
              <a:rPr lang="zh-CN" altLang="en-US" sz="2400" dirty="0">
                <a:solidFill>
                  <a:srgbClr val="000099"/>
                </a:solidFill>
              </a:rPr>
              <a:t> </a:t>
            </a:r>
            <a:r>
              <a:rPr lang="en-US" altLang="zh-CN" sz="2400" dirty="0">
                <a:solidFill>
                  <a:srgbClr val="000099"/>
                </a:solidFill>
              </a:rPr>
              <a:t> 2.0×10</a:t>
            </a:r>
            <a:r>
              <a:rPr lang="en-US" altLang="zh-CN" sz="2400" baseline="30000" dirty="0">
                <a:solidFill>
                  <a:srgbClr val="000099"/>
                </a:solidFill>
              </a:rPr>
              <a:t>19</a:t>
            </a:r>
            <a:r>
              <a:rPr lang="en-US" altLang="zh-CN" sz="2400" dirty="0">
                <a:solidFill>
                  <a:srgbClr val="000099"/>
                </a:solidFill>
              </a:rPr>
              <a:t>	</a:t>
            </a:r>
          </a:p>
          <a:p>
            <a:pPr marL="0" lvl="0" indent="0" eaLnBrk="1" hangingPunct="1">
              <a:spcBef>
                <a:spcPct val="0"/>
              </a:spcBef>
              <a:spcAft>
                <a:spcPts val="600"/>
              </a:spcAft>
              <a:buClrTx/>
              <a:buSzTx/>
              <a:buFont typeface="Arial" panose="020B0604020202020204" pitchFamily="34" charset="0"/>
              <a:buNone/>
            </a:pPr>
            <a:r>
              <a:rPr lang="en-US" altLang="zh-CN" sz="2400" dirty="0">
                <a:solidFill>
                  <a:srgbClr val="000099"/>
                </a:solidFill>
              </a:rPr>
              <a:t>6           </a:t>
            </a:r>
            <a:r>
              <a:rPr lang="zh-CN" altLang="en-US" sz="2400" dirty="0">
                <a:solidFill>
                  <a:srgbClr val="000099"/>
                </a:solidFill>
              </a:rPr>
              <a:t> </a:t>
            </a:r>
            <a:r>
              <a:rPr lang="en-US" altLang="zh-CN" sz="2400" dirty="0">
                <a:solidFill>
                  <a:srgbClr val="000099"/>
                </a:solidFill>
              </a:rPr>
              <a:t>  6.3×10</a:t>
            </a:r>
            <a:r>
              <a:rPr lang="en-US" altLang="zh-CN" sz="2400" baseline="30000" dirty="0">
                <a:solidFill>
                  <a:srgbClr val="000099"/>
                </a:solidFill>
              </a:rPr>
              <a:t>20</a:t>
            </a:r>
            <a:r>
              <a:rPr lang="en-US" altLang="zh-CN" sz="2400" dirty="0">
                <a:solidFill>
                  <a:srgbClr val="000099"/>
                </a:solidFill>
              </a:rPr>
              <a:t>	</a:t>
            </a:r>
          </a:p>
          <a:p>
            <a:pPr marL="0" lvl="0" indent="0" eaLnBrk="1" hangingPunct="1">
              <a:spcBef>
                <a:spcPct val="0"/>
              </a:spcBef>
              <a:spcAft>
                <a:spcPts val="600"/>
              </a:spcAft>
              <a:buClrTx/>
              <a:buSzTx/>
              <a:buFont typeface="Arial" panose="020B0604020202020204" pitchFamily="34" charset="0"/>
              <a:buNone/>
            </a:pPr>
            <a:r>
              <a:rPr lang="en-US" altLang="zh-CN" sz="2400" dirty="0">
                <a:solidFill>
                  <a:srgbClr val="000099"/>
                </a:solidFill>
              </a:rPr>
              <a:t>7           </a:t>
            </a:r>
            <a:r>
              <a:rPr lang="zh-CN" altLang="en-US" sz="2400" dirty="0">
                <a:solidFill>
                  <a:srgbClr val="000099"/>
                </a:solidFill>
              </a:rPr>
              <a:t> </a:t>
            </a:r>
            <a:r>
              <a:rPr lang="en-US" altLang="zh-CN" sz="2400" dirty="0">
                <a:solidFill>
                  <a:srgbClr val="000099"/>
                </a:solidFill>
              </a:rPr>
              <a:t>  2.0×10</a:t>
            </a:r>
            <a:r>
              <a:rPr lang="en-US" altLang="zh-CN" sz="2400" baseline="30000" dirty="0">
                <a:solidFill>
                  <a:srgbClr val="000099"/>
                </a:solidFill>
              </a:rPr>
              <a:t>22</a:t>
            </a:r>
            <a:r>
              <a:rPr lang="en-US" altLang="zh-CN" sz="2400" dirty="0">
                <a:solidFill>
                  <a:srgbClr val="000099"/>
                </a:solidFill>
              </a:rPr>
              <a:t>	</a:t>
            </a:r>
          </a:p>
          <a:p>
            <a:pPr marL="0" lvl="0" indent="0" eaLnBrk="1" hangingPunct="1">
              <a:spcBef>
                <a:spcPct val="0"/>
              </a:spcBef>
              <a:spcAft>
                <a:spcPts val="600"/>
              </a:spcAft>
              <a:buClrTx/>
              <a:buSzTx/>
              <a:buFont typeface="Arial" panose="020B0604020202020204" pitchFamily="34" charset="0"/>
              <a:buNone/>
            </a:pPr>
            <a:r>
              <a:rPr lang="en-US" altLang="zh-CN" sz="2400" dirty="0">
                <a:solidFill>
                  <a:srgbClr val="000099"/>
                </a:solidFill>
              </a:rPr>
              <a:t>8            </a:t>
            </a:r>
            <a:r>
              <a:rPr lang="zh-CN" altLang="en-US" sz="2400" dirty="0">
                <a:solidFill>
                  <a:srgbClr val="000099"/>
                </a:solidFill>
              </a:rPr>
              <a:t> </a:t>
            </a:r>
            <a:r>
              <a:rPr lang="en-US" altLang="zh-CN" sz="2400" dirty="0">
                <a:solidFill>
                  <a:srgbClr val="000099"/>
                </a:solidFill>
              </a:rPr>
              <a:t> 6.3×10</a:t>
            </a:r>
            <a:r>
              <a:rPr lang="en-US" altLang="zh-CN" sz="2400" baseline="30000" dirty="0">
                <a:solidFill>
                  <a:srgbClr val="000099"/>
                </a:solidFill>
              </a:rPr>
              <a:t>23</a:t>
            </a:r>
            <a:r>
              <a:rPr lang="en-US" altLang="zh-CN" sz="2400" dirty="0">
                <a:solidFill>
                  <a:srgbClr val="000099"/>
                </a:solidFill>
              </a:rPr>
              <a:t>	</a:t>
            </a:r>
          </a:p>
          <a:p>
            <a:pPr marL="0" lvl="0" indent="0" eaLnBrk="1" hangingPunct="1">
              <a:spcBef>
                <a:spcPct val="0"/>
              </a:spcBef>
              <a:spcAft>
                <a:spcPts val="600"/>
              </a:spcAft>
              <a:buClrTx/>
              <a:buSzTx/>
              <a:buFont typeface="Arial" panose="020B0604020202020204" pitchFamily="34" charset="0"/>
              <a:buNone/>
            </a:pPr>
            <a:r>
              <a:rPr lang="en-US" altLang="zh-CN" sz="2400" dirty="0">
                <a:solidFill>
                  <a:srgbClr val="000099"/>
                </a:solidFill>
              </a:rPr>
              <a:t>9           </a:t>
            </a:r>
            <a:r>
              <a:rPr lang="zh-CN" altLang="en-US" sz="2400" dirty="0">
                <a:solidFill>
                  <a:srgbClr val="000099"/>
                </a:solidFill>
              </a:rPr>
              <a:t> </a:t>
            </a:r>
            <a:r>
              <a:rPr lang="en-US" altLang="zh-CN" sz="2400" dirty="0">
                <a:solidFill>
                  <a:srgbClr val="000099"/>
                </a:solidFill>
              </a:rPr>
              <a:t>  2.0×10</a:t>
            </a:r>
            <a:r>
              <a:rPr lang="en-US" altLang="zh-CN" sz="2400" baseline="30000" dirty="0">
                <a:solidFill>
                  <a:srgbClr val="000099"/>
                </a:solidFill>
              </a:rPr>
              <a:t>25</a:t>
            </a:r>
            <a:r>
              <a:rPr lang="en-US" altLang="zh-CN" sz="2400" b="1" dirty="0">
                <a:solidFill>
                  <a:srgbClr val="000099"/>
                </a:solidFill>
              </a:rPr>
              <a:t>	</a:t>
            </a:r>
            <a:endParaRPr lang="en-US" altLang="zh-CN" sz="2400" dirty="0">
              <a:solidFill>
                <a:srgbClr val="000099"/>
              </a:solidFill>
            </a:endParaRPr>
          </a:p>
        </p:txBody>
      </p:sp>
      <p:sp>
        <p:nvSpPr>
          <p:cNvPr id="52227" name="Text Box 2"/>
          <p:cNvSpPr txBox="1"/>
          <p:nvPr/>
        </p:nvSpPr>
        <p:spPr>
          <a:xfrm>
            <a:off x="3924300" y="620713"/>
            <a:ext cx="4751388" cy="3124200"/>
          </a:xfrm>
          <a:prstGeom prst="rect">
            <a:avLst/>
          </a:prstGeom>
          <a:solidFill>
            <a:srgbClr val="CCFFFF">
              <a:alpha val="50195"/>
            </a:srgbClr>
          </a:solid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ts val="6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震级每增大一级，能量增加约</a:t>
            </a:r>
            <a:r>
              <a:rPr lang="en-US" altLang="zh-CN" sz="2400" dirty="0">
                <a:solidFill>
                  <a:srgbClr val="000099"/>
                </a:solidFill>
                <a:latin typeface="黑体" panose="02010609060101010101" pitchFamily="49" charset="-122"/>
                <a:ea typeface="黑体" panose="02010609060101010101" pitchFamily="49" charset="-122"/>
              </a:rPr>
              <a:t>32</a:t>
            </a:r>
            <a:r>
              <a:rPr lang="zh-CN" altLang="en-US" sz="2400" dirty="0">
                <a:solidFill>
                  <a:srgbClr val="000099"/>
                </a:solidFill>
                <a:latin typeface="黑体" panose="02010609060101010101" pitchFamily="49" charset="-122"/>
                <a:ea typeface="黑体" panose="02010609060101010101" pitchFamily="49" charset="-122"/>
              </a:rPr>
              <a:t>倍。</a:t>
            </a:r>
          </a:p>
          <a:p>
            <a:pPr marL="0" lvl="0" indent="0" eaLnBrk="1" hangingPunct="1">
              <a:spcBef>
                <a:spcPct val="0"/>
              </a:spcBef>
              <a:spcAft>
                <a:spcPts val="6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最小的</a:t>
            </a:r>
            <a:r>
              <a:rPr lang="zh-CN" altLang="en-US" sz="2400" b="1" dirty="0">
                <a:solidFill>
                  <a:srgbClr val="000099"/>
                </a:solidFill>
                <a:latin typeface="黑体" panose="02010609060101010101" pitchFamily="49" charset="-122"/>
                <a:ea typeface="黑体" panose="02010609060101010101" pitchFamily="49" charset="-122"/>
              </a:rPr>
              <a:t>有感地震</a:t>
            </a:r>
            <a:r>
              <a:rPr lang="zh-CN" altLang="en-US" sz="2400" dirty="0">
                <a:solidFill>
                  <a:srgbClr val="000099"/>
                </a:solidFill>
                <a:latin typeface="黑体" panose="02010609060101010101" pitchFamily="49" charset="-122"/>
                <a:ea typeface="黑体" panose="02010609060101010101" pitchFamily="49" charset="-122"/>
              </a:rPr>
              <a:t>的震级</a:t>
            </a:r>
            <a:r>
              <a:rPr lang="en-US" altLang="zh-CN" sz="2400" dirty="0">
                <a:solidFill>
                  <a:srgbClr val="000099"/>
                </a:solidFill>
                <a:latin typeface="黑体" panose="02010609060101010101" pitchFamily="49" charset="-122"/>
                <a:ea typeface="黑体" panose="02010609060101010101" pitchFamily="49" charset="-122"/>
              </a:rPr>
              <a:t>M</a:t>
            </a: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2</a:t>
            </a: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2.5</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破坏性地震</a:t>
            </a:r>
            <a:r>
              <a:rPr lang="zh-CN" altLang="en-US" sz="2400" dirty="0">
                <a:solidFill>
                  <a:srgbClr val="000099"/>
                </a:solidFill>
                <a:latin typeface="黑体" panose="02010609060101010101" pitchFamily="49" charset="-122"/>
                <a:ea typeface="黑体" panose="02010609060101010101" pitchFamily="49" charset="-122"/>
              </a:rPr>
              <a:t>的</a:t>
            </a:r>
            <a:r>
              <a:rPr lang="en-US" altLang="zh-CN" sz="2400" dirty="0">
                <a:solidFill>
                  <a:srgbClr val="000099"/>
                </a:solidFill>
                <a:latin typeface="黑体" panose="02010609060101010101" pitchFamily="49" charset="-122"/>
                <a:ea typeface="黑体" panose="02010609060101010101" pitchFamily="49" charset="-122"/>
              </a:rPr>
              <a:t>M</a:t>
            </a: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5</a:t>
            </a:r>
            <a:r>
              <a:rPr lang="zh-CN" altLang="en-US" sz="2400" dirty="0">
                <a:solidFill>
                  <a:srgbClr val="000099"/>
                </a:solidFill>
                <a:latin typeface="黑体" panose="02010609060101010101" pitchFamily="49" charset="-122"/>
                <a:ea typeface="黑体" panose="02010609060101010101" pitchFamily="49" charset="-122"/>
              </a:rPr>
              <a:t>或更大一些。</a:t>
            </a:r>
            <a:r>
              <a:rPr lang="en-US" altLang="zh-CN" sz="2400" dirty="0">
                <a:solidFill>
                  <a:srgbClr val="000099"/>
                </a:solidFill>
                <a:latin typeface="黑体" panose="02010609060101010101" pitchFamily="49" charset="-122"/>
                <a:ea typeface="黑体" panose="02010609060101010101" pitchFamily="49" charset="-122"/>
              </a:rPr>
              <a:t>M</a:t>
            </a:r>
            <a:r>
              <a:rPr lang="zh-CN" altLang="en-US" sz="2400" dirty="0">
                <a:solidFill>
                  <a:srgbClr val="000099"/>
                </a:solidFill>
                <a:latin typeface="黑体" panose="02010609060101010101" pitchFamily="49" charset="-122"/>
                <a:ea typeface="黑体" panose="02010609060101010101" pitchFamily="49" charset="-122"/>
              </a:rPr>
              <a:t>大于</a:t>
            </a:r>
            <a:r>
              <a:rPr lang="en-US" altLang="zh-CN" sz="2400" dirty="0">
                <a:solidFill>
                  <a:srgbClr val="000099"/>
                </a:solidFill>
                <a:latin typeface="黑体" panose="02010609060101010101" pitchFamily="49" charset="-122"/>
                <a:ea typeface="黑体" panose="02010609060101010101" pitchFamily="49" charset="-122"/>
              </a:rPr>
              <a:t>7</a:t>
            </a:r>
            <a:r>
              <a:rPr lang="zh-CN" altLang="en-US" sz="2400" dirty="0">
                <a:solidFill>
                  <a:srgbClr val="000099"/>
                </a:solidFill>
                <a:latin typeface="黑体" panose="02010609060101010101" pitchFamily="49" charset="-122"/>
                <a:ea typeface="黑体" panose="02010609060101010101" pitchFamily="49" charset="-122"/>
              </a:rPr>
              <a:t>的地震，将造成大的</a:t>
            </a:r>
            <a:r>
              <a:rPr lang="zh-CN" altLang="en-US" sz="2400" b="1" dirty="0">
                <a:solidFill>
                  <a:srgbClr val="000099"/>
                </a:solidFill>
                <a:latin typeface="黑体" panose="02010609060101010101" pitchFamily="49" charset="-122"/>
                <a:ea typeface="黑体" panose="02010609060101010101" pitchFamily="49" charset="-122"/>
              </a:rPr>
              <a:t>灾难性破坏</a:t>
            </a:r>
            <a:r>
              <a:rPr lang="zh-CN" altLang="en-US" sz="2400" dirty="0">
                <a:solidFill>
                  <a:srgbClr val="000099"/>
                </a:solidFill>
                <a:latin typeface="黑体" panose="02010609060101010101" pitchFamily="49" charset="-122"/>
                <a:ea typeface="黑体" panose="02010609060101010101" pitchFamily="49" charset="-122"/>
              </a:rPr>
              <a:t>。一次</a:t>
            </a:r>
            <a:r>
              <a:rPr lang="en-US" altLang="zh-CN" sz="2400" dirty="0">
                <a:solidFill>
                  <a:srgbClr val="000099"/>
                </a:solidFill>
                <a:latin typeface="黑体" panose="02010609060101010101" pitchFamily="49" charset="-122"/>
                <a:ea typeface="黑体" panose="02010609060101010101" pitchFamily="49" charset="-122"/>
              </a:rPr>
              <a:t>7</a:t>
            </a:r>
            <a:r>
              <a:rPr lang="zh-CN" altLang="en-US" sz="2400" dirty="0">
                <a:solidFill>
                  <a:srgbClr val="000099"/>
                </a:solidFill>
                <a:latin typeface="黑体" panose="02010609060101010101" pitchFamily="49" charset="-122"/>
                <a:ea typeface="黑体" panose="02010609060101010101" pitchFamily="49" charset="-122"/>
              </a:rPr>
              <a:t>级地震释放的能量相当于近</a:t>
            </a:r>
            <a:r>
              <a:rPr lang="en-US" altLang="zh-CN" sz="2400" dirty="0">
                <a:solidFill>
                  <a:srgbClr val="000099"/>
                </a:solidFill>
                <a:latin typeface="黑体" panose="02010609060101010101" pitchFamily="49" charset="-122"/>
                <a:ea typeface="黑体" panose="02010609060101010101" pitchFamily="49" charset="-122"/>
              </a:rPr>
              <a:t>30</a:t>
            </a:r>
            <a:r>
              <a:rPr lang="zh-CN" altLang="en-US" sz="2400" dirty="0">
                <a:solidFill>
                  <a:srgbClr val="000099"/>
                </a:solidFill>
                <a:latin typeface="黑体" panose="02010609060101010101" pitchFamily="49" charset="-122"/>
                <a:ea typeface="黑体" panose="02010609060101010101" pitchFamily="49" charset="-122"/>
              </a:rPr>
              <a:t>个两万吨级原子弹的能量。</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p:nvPr/>
        </p:nvSpPr>
        <p:spPr>
          <a:xfrm>
            <a:off x="612775" y="765175"/>
            <a:ext cx="7920038" cy="3108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ts val="6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地震的能量</a:t>
            </a:r>
            <a:r>
              <a:rPr lang="en-US" altLang="zh-CN" sz="2400" b="1"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震级</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大小不能直接反映地震在地表给人的感受和造成的破坏。</a:t>
            </a:r>
          </a:p>
          <a:p>
            <a:pPr marL="0" lvl="0" indent="0" eaLnBrk="1" hangingPunct="1">
              <a:spcBef>
                <a:spcPts val="6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一次地震中，特定地区的地震破坏的影响因素：</a:t>
            </a:r>
          </a:p>
          <a:p>
            <a:pPr marL="0" lvl="0" indent="0" eaLnBrk="1" hangingPunct="1">
              <a:spcBef>
                <a:spcPts val="600"/>
              </a:spcBef>
              <a:spcAft>
                <a:spcPts val="12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地震能量</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震级</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，震源深度，震中距，地质条件。</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ts val="600"/>
              </a:spcBef>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地震烈度  </a:t>
            </a:r>
            <a:r>
              <a:rPr lang="zh-CN" altLang="en-US" sz="2400" dirty="0">
                <a:solidFill>
                  <a:srgbClr val="000099"/>
                </a:solidFill>
                <a:latin typeface="黑体" panose="02010609060101010101" pitchFamily="49" charset="-122"/>
                <a:ea typeface="黑体" panose="02010609060101010101" pitchFamily="49" charset="-122"/>
              </a:rPr>
              <a:t>地表对地震的感受及地震对地表的破坏程度。</a:t>
            </a:r>
          </a:p>
          <a:p>
            <a:pPr marL="0" lvl="0" indent="0" eaLnBrk="1" hangingPunct="1">
              <a:spcBef>
                <a:spcPts val="6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大多数国家（包括中国、美国和俄罗斯）的地震烈度表均按</a:t>
            </a:r>
            <a:r>
              <a:rPr lang="en-US" altLang="zh-CN" sz="2400" dirty="0">
                <a:solidFill>
                  <a:srgbClr val="000099"/>
                </a:solidFill>
                <a:latin typeface="黑体" panose="02010609060101010101" pitchFamily="49" charset="-122"/>
                <a:ea typeface="黑体" panose="02010609060101010101" pitchFamily="49" charset="-122"/>
              </a:rPr>
              <a:t>12</a:t>
            </a:r>
            <a:r>
              <a:rPr lang="zh-CN" altLang="en-US" sz="2400" dirty="0">
                <a:solidFill>
                  <a:srgbClr val="000099"/>
                </a:solidFill>
                <a:latin typeface="黑体" panose="02010609060101010101" pitchFamily="49" charset="-122"/>
                <a:ea typeface="黑体" panose="02010609060101010101" pitchFamily="49" charset="-122"/>
              </a:rPr>
              <a:t>度划分。</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p:nvPr/>
        </p:nvSpPr>
        <p:spPr>
          <a:xfrm>
            <a:off x="468313" y="260350"/>
            <a:ext cx="80772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solidFill>
                  <a:srgbClr val="0000CC"/>
                </a:solidFill>
                <a:latin typeface="黑体" panose="02010609060101010101" pitchFamily="49" charset="-122"/>
                <a:ea typeface="黑体" panose="02010609060101010101" pitchFamily="49" charset="-122"/>
              </a:rPr>
              <a:t>中国地震烈度表 </a:t>
            </a:r>
            <a:r>
              <a:rPr lang="en-US" altLang="zh-CN" sz="2800" dirty="0">
                <a:solidFill>
                  <a:srgbClr val="0000CC"/>
                </a:solidFill>
                <a:latin typeface="黑体" panose="02010609060101010101" pitchFamily="49" charset="-122"/>
                <a:ea typeface="黑体" panose="02010609060101010101" pitchFamily="49" charset="-122"/>
              </a:rPr>
              <a:t>(GB/T 17742-1999)  </a:t>
            </a:r>
          </a:p>
        </p:txBody>
      </p:sp>
      <p:graphicFrame>
        <p:nvGraphicFramePr>
          <p:cNvPr id="54275" name="Group 3"/>
          <p:cNvGraphicFramePr>
            <a:graphicFrameLocks noGrp="1"/>
          </p:cNvGraphicFramePr>
          <p:nvPr/>
        </p:nvGraphicFramePr>
        <p:xfrm>
          <a:off x="92075" y="882650"/>
          <a:ext cx="9009063" cy="5799138"/>
        </p:xfrm>
        <a:graphic>
          <a:graphicData uri="http://schemas.openxmlformats.org/drawingml/2006/table">
            <a:tbl>
              <a:tblPr/>
              <a:tblGrid>
                <a:gridCol w="647700"/>
                <a:gridCol w="2693988"/>
                <a:gridCol w="3589337"/>
                <a:gridCol w="2078038"/>
              </a:tblGrid>
              <a:tr h="823075">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烈度 </a:t>
                      </a:r>
                      <a:endParaRPr kumimoji="0" lang="zh-CN"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在地面上人的感觉 </a:t>
                      </a:r>
                      <a:endParaRPr kumimoji="0" lang="zh-CN"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en-US"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 </a:t>
                      </a:r>
                      <a:r>
                        <a:rPr kumimoji="0" lang="zh-CN" altLang="en-US"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房屋震害现象</a:t>
                      </a:r>
                      <a:endParaRPr kumimoji="0" lang="zh-CN" altLang="en-US"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其他震害现象</a:t>
                      </a:r>
                      <a:endParaRPr kumimoji="0" lang="zh-CN"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79479">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Ⅰ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无感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860522">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Ⅱ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室内个别静止中人有感觉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endParaRPr kumimoji="0" lang="zh-CN" alt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885925">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Ⅲ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室内少数静止中人有感觉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alt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门、窗轻微作响 </a:t>
                      </a:r>
                    </a:p>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悬挂物微动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T="45736" marB="4573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191036">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Ⅳ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816" marB="468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室内多数人、室外少数人有感觉，少数人梦中惊醒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816" marB="468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门、窗作响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816" marB="468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悬挂物明显摆动，器皿作响</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816" marB="468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559101">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Ⅴ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816" marB="468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室内普遍、室外多数人有感觉，多数人梦中惊醒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816" marB="468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门窗、屋顶、屋架颤动作响，灰土掉落，抹灰出现微细烈缝，有檐瓦掉落，个别屋顶烟囱掉砖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816" marB="468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不稳定器物摇动或翻倒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816" marB="468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Group 2"/>
          <p:cNvGraphicFramePr>
            <a:graphicFrameLocks noGrp="1"/>
          </p:cNvGraphicFramePr>
          <p:nvPr/>
        </p:nvGraphicFramePr>
        <p:xfrm>
          <a:off x="122238" y="995363"/>
          <a:ext cx="8893175" cy="5576968"/>
        </p:xfrm>
        <a:graphic>
          <a:graphicData uri="http://schemas.openxmlformats.org/drawingml/2006/table">
            <a:tbl>
              <a:tblPr/>
              <a:tblGrid>
                <a:gridCol w="468312"/>
                <a:gridCol w="2736850"/>
                <a:gridCol w="2376488"/>
                <a:gridCol w="3311525"/>
              </a:tblGrid>
              <a:tr h="822849">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烈度</a:t>
                      </a:r>
                      <a:endParaRPr kumimoji="0" lang="zh-CN"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在地面上人的感觉 </a:t>
                      </a:r>
                      <a:endParaRPr kumimoji="0" lang="zh-CN"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en-US"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 </a:t>
                      </a:r>
                      <a:r>
                        <a:rPr kumimoji="0" lang="zh-CN" altLang="en-US"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房屋震害现象</a:t>
                      </a:r>
                      <a:endParaRPr kumimoji="0" lang="zh-CN" altLang="en-US"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其他震害现象</a:t>
                      </a:r>
                      <a:endParaRPr kumimoji="0" lang="zh-CN"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560341">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Ⅵ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多数人站立不稳，少数人惊逃户外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损坏－墙体出现裂缝，檐瓦掉落，少数屋顶烟囱裂缝、掉落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河岸和松软土出现裂缝，饱和砂层出现喷砂冒水；有的独立砖烟囱轻度裂缝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603198">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Ⅶ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大多数人惊逃户外，骑车的人有感觉，行驶中的汽车驾乘人员有感觉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轻度破坏－局部破坏，开裂，小修或不需要修理可继续使用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河岸出现坍方；饱和砂层常见喷砂冒水，松软土地上地裂缝较多；大多独立砖烟囱中等破坏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590499">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Ⅷ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多数人摇晃颠簸，行走困难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中等破坏－结构破坏，需要修复才能使用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干硬土上亦出现裂缝；大多数独立砖烟囱严重破坏；树稍折断；房屋破坏导致人畜伤亡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55325" name="Text Box 29"/>
          <p:cNvSpPr txBox="1"/>
          <p:nvPr/>
        </p:nvSpPr>
        <p:spPr>
          <a:xfrm>
            <a:off x="468313" y="328613"/>
            <a:ext cx="8675687"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solidFill>
                  <a:srgbClr val="0000CC"/>
                </a:solidFill>
                <a:latin typeface="黑体" panose="02010609060101010101" pitchFamily="49" charset="-122"/>
                <a:ea typeface="黑体" panose="02010609060101010101" pitchFamily="49" charset="-122"/>
              </a:rPr>
              <a:t>中国地震烈度表 </a:t>
            </a:r>
            <a:r>
              <a:rPr lang="en-US" altLang="zh-CN" sz="2800" dirty="0">
                <a:solidFill>
                  <a:srgbClr val="0000CC"/>
                </a:solidFill>
                <a:latin typeface="黑体" panose="02010609060101010101" pitchFamily="49" charset="-122"/>
                <a:ea typeface="黑体" panose="02010609060101010101" pitchFamily="49" charset="-122"/>
              </a:rPr>
              <a:t>(GB/T 17742-1999)  -</a:t>
            </a:r>
            <a:r>
              <a:rPr lang="zh-CN" altLang="en-US" sz="2800" dirty="0">
                <a:solidFill>
                  <a:srgbClr val="0000CC"/>
                </a:solidFill>
                <a:latin typeface="黑体" panose="02010609060101010101" pitchFamily="49" charset="-122"/>
                <a:ea typeface="黑体" panose="02010609060101010101" pitchFamily="49" charset="-122"/>
              </a:rPr>
              <a:t>续</a:t>
            </a:r>
            <a:r>
              <a:rPr lang="en-US" altLang="zh-CN" sz="2800" dirty="0">
                <a:solidFill>
                  <a:srgbClr val="0000CC"/>
                </a:solidFill>
                <a:latin typeface="黑体" panose="02010609060101010101" pitchFamily="49" charset="-122"/>
                <a:ea typeface="黑体" panose="02010609060101010101" pitchFamily="49" charset="-122"/>
              </a:rPr>
              <a:t>1</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p:nvPr/>
        </p:nvSpPr>
        <p:spPr>
          <a:xfrm>
            <a:off x="395288" y="620713"/>
            <a:ext cx="7848600" cy="1933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5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什么是地震 </a:t>
            </a:r>
            <a:r>
              <a:rPr lang="en-US" altLang="zh-CN" sz="2400" dirty="0">
                <a:solidFill>
                  <a:srgbClr val="000099"/>
                </a:solidFill>
                <a:latin typeface="黑体" panose="02010609060101010101" pitchFamily="49" charset="-122"/>
                <a:ea typeface="黑体" panose="02010609060101010101" pitchFamily="49" charset="-122"/>
              </a:rPr>
              <a:t>?</a:t>
            </a:r>
          </a:p>
          <a:p>
            <a:pPr marL="0" lvl="0" indent="0" eaLnBrk="1" hangingPunct="1">
              <a:spcBef>
                <a:spcPct val="0"/>
              </a:spcBef>
              <a:spcAft>
                <a:spcPct val="50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地震 -- </a:t>
            </a:r>
            <a:r>
              <a:rPr lang="zh-CN" altLang="en-US" sz="2400" dirty="0">
                <a:solidFill>
                  <a:srgbClr val="000099"/>
                </a:solidFill>
                <a:latin typeface="黑体" panose="02010609060101010101" pitchFamily="49" charset="-122"/>
                <a:ea typeface="黑体" panose="02010609060101010101" pitchFamily="49" charset="-122"/>
              </a:rPr>
              <a:t>由内、外地质作用引起的地壳振动现象的总称。</a:t>
            </a:r>
          </a:p>
          <a:p>
            <a:pPr marL="0" lvl="0" indent="0" eaLnBrk="1" hangingPunct="1">
              <a:spcBef>
                <a:spcPct val="0"/>
              </a:spcBef>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轻微的地震，感觉不到，须借助地震仪器才能量测到。</a:t>
            </a:r>
          </a:p>
          <a:p>
            <a:pPr marL="0" lvl="0" indent="0" eaLnBrk="1" hangingPunct="1">
              <a:spcBef>
                <a:spcPct val="0"/>
              </a:spcBef>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强烈的地震，大地剧烈震动，造成灾害。</a:t>
            </a:r>
            <a:endParaRPr lang="zh-CN" altLang="en-US" sz="3600" dirty="0">
              <a:solidFill>
                <a:srgbClr val="0000CC"/>
              </a:solidFill>
              <a:latin typeface="黑体" panose="02010609060101010101" pitchFamily="49" charset="-122"/>
              <a:ea typeface="黑体" panose="02010609060101010101" pitchFamily="49" charset="-122"/>
            </a:endParaRPr>
          </a:p>
        </p:txBody>
      </p:sp>
      <p:pic>
        <p:nvPicPr>
          <p:cNvPr id="9219" name="Picture 2" descr="旧金山地震"/>
          <p:cNvPicPr>
            <a:picLocks noChangeAspect="1"/>
          </p:cNvPicPr>
          <p:nvPr/>
        </p:nvPicPr>
        <p:blipFill>
          <a:blip r:embed="rId2"/>
          <a:stretch>
            <a:fillRect/>
          </a:stretch>
        </p:blipFill>
        <p:spPr>
          <a:xfrm>
            <a:off x="1588" y="3141663"/>
            <a:ext cx="4322762" cy="3243262"/>
          </a:xfrm>
          <a:prstGeom prst="rect">
            <a:avLst/>
          </a:prstGeom>
          <a:noFill/>
          <a:ln w="9525">
            <a:noFill/>
          </a:ln>
        </p:spPr>
      </p:pic>
      <p:sp>
        <p:nvSpPr>
          <p:cNvPr id="9220" name="Text Box 3"/>
          <p:cNvSpPr txBox="1"/>
          <p:nvPr/>
        </p:nvSpPr>
        <p:spPr>
          <a:xfrm>
            <a:off x="2484438" y="6070600"/>
            <a:ext cx="1800225" cy="304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1400" dirty="0">
                <a:solidFill>
                  <a:srgbClr val="FFFFCC"/>
                </a:solidFill>
                <a:latin typeface="楷体_GB2312" charset="-122"/>
                <a:ea typeface="楷体_GB2312" charset="-122"/>
              </a:rPr>
              <a:t>1906</a:t>
            </a:r>
            <a:r>
              <a:rPr lang="zh-CN" altLang="en-US" sz="1400" dirty="0">
                <a:solidFill>
                  <a:srgbClr val="FFFFCC"/>
                </a:solidFill>
                <a:latin typeface="楷体_GB2312" charset="-122"/>
                <a:ea typeface="楷体_GB2312" charset="-122"/>
              </a:rPr>
              <a:t>年旧金山大地震</a:t>
            </a:r>
          </a:p>
        </p:txBody>
      </p:sp>
      <p:pic>
        <p:nvPicPr>
          <p:cNvPr id="9221" name="Picture 5" descr="5月13日北川县(news.QQ.com)"/>
          <p:cNvPicPr>
            <a:picLocks noChangeAspect="1"/>
          </p:cNvPicPr>
          <p:nvPr/>
        </p:nvPicPr>
        <p:blipFill>
          <a:blip r:embed="rId3"/>
          <a:stretch>
            <a:fillRect/>
          </a:stretch>
        </p:blipFill>
        <p:spPr>
          <a:xfrm>
            <a:off x="4352925" y="3141663"/>
            <a:ext cx="4800600" cy="3254375"/>
          </a:xfrm>
          <a:prstGeom prst="rect">
            <a:avLst/>
          </a:prstGeom>
          <a:noFill/>
          <a:ln w="9525">
            <a:noFill/>
          </a:ln>
        </p:spPr>
      </p:pic>
      <p:sp>
        <p:nvSpPr>
          <p:cNvPr id="9222" name="Text Box 3"/>
          <p:cNvSpPr txBox="1"/>
          <p:nvPr/>
        </p:nvSpPr>
        <p:spPr>
          <a:xfrm>
            <a:off x="4356100" y="6076950"/>
            <a:ext cx="4752975" cy="304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1400" dirty="0">
                <a:solidFill>
                  <a:srgbClr val="FFFFCC"/>
                </a:solidFill>
                <a:latin typeface="楷体_GB2312" charset="-122"/>
                <a:ea typeface="楷体_GB2312" charset="-122"/>
              </a:rPr>
              <a:t>2008年512汶川地震               资料来自news.qq.com</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Group 2"/>
          <p:cNvGraphicFramePr>
            <a:graphicFrameLocks noGrp="1"/>
          </p:cNvGraphicFramePr>
          <p:nvPr/>
        </p:nvGraphicFramePr>
        <p:xfrm>
          <a:off x="142875" y="942975"/>
          <a:ext cx="8893175" cy="5600780"/>
        </p:xfrm>
        <a:graphic>
          <a:graphicData uri="http://schemas.openxmlformats.org/drawingml/2006/table">
            <a:tbl>
              <a:tblPr/>
              <a:tblGrid>
                <a:gridCol w="612775"/>
                <a:gridCol w="2663825"/>
                <a:gridCol w="2089150"/>
                <a:gridCol w="3527425"/>
              </a:tblGrid>
              <a:tr h="822850">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烈度 </a:t>
                      </a:r>
                      <a:endParaRPr kumimoji="0" lang="zh-CN"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在地面上人的感觉 </a:t>
                      </a:r>
                      <a:endParaRPr kumimoji="0" lang="zh-CN"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en-US"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 </a:t>
                      </a:r>
                      <a:r>
                        <a:rPr kumimoji="0" lang="zh-CN" altLang="en-US"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房屋震害现象</a:t>
                      </a:r>
                      <a:endParaRPr kumimoji="0" lang="zh-CN" altLang="en-US"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65000"/>
                        <a:buFont typeface="Arial" panose="020B0604020202020204" pitchFamily="34" charset="0"/>
                        <a:buNone/>
                      </a:pPr>
                      <a:r>
                        <a:rPr kumimoji="0" lang="zh-CN" sz="24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其他震害现象</a:t>
                      </a:r>
                      <a:endParaRPr kumimoji="0" lang="zh-CN" sz="28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558754">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Ⅸ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行动的人摔倒</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严重破坏－结构严重破坏，局部倒塌，修复困难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干硬土上出现地方有裂缝；基岩可能出现裂缝、错动；滑坡坍方常见；独立砖烟囱倒塌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558754">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Ⅹ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骑自行车的人会摔倒，处不稳状态的人会摔离原地，有抛起感</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大多数倒塌 </a:t>
                      </a:r>
                    </a:p>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山崩和地震断裂出现；基岩上拱桥破坏；大多数独立砖烟囱从根部破坏或倒毁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825409">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Ⅺ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endParaRPr kumimoji="0" lang="zh-CN" alt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普遍倒塌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地震断裂延续很长；大量山崩滑坡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834933">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Ⅻ </a:t>
                      </a:r>
                      <a:endParaRPr kumimoji="0" 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endParaRPr kumimoji="0" lang="zh-CN" alt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endParaRPr kumimoji="0" lang="zh-CN" altLang="en-US"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sz="2400" b="0" i="0" u="none" strike="noStrike" cap="none" normalizeH="0" baseline="0">
                          <a:ln>
                            <a:noFill/>
                          </a:ln>
                          <a:solidFill>
                            <a:srgbClr val="000099"/>
                          </a:solidFill>
                          <a:effectLst/>
                          <a:latin typeface="黑体" panose="02010609060101010101" pitchFamily="49" charset="-122"/>
                          <a:ea typeface="黑体" panose="02010609060101010101" pitchFamily="49" charset="-122"/>
                        </a:rPr>
                        <a:t>地面剧烈变化，山河改观 </a:t>
                      </a:r>
                      <a:endParaRPr kumimoji="0" lang="zh-CN" sz="2800" b="0" i="0" u="none" strike="noStrike" cap="none" normalizeH="0" baseline="0">
                        <a:ln>
                          <a:noFill/>
                        </a:ln>
                        <a:solidFill>
                          <a:srgbClr val="000099"/>
                        </a:solidFill>
                        <a:effectLst/>
                        <a:latin typeface="黑体" panose="02010609060101010101" pitchFamily="49" charset="-122"/>
                        <a:ea typeface="黑体" panose="02010609060101010101" pitchFamily="49" charset="-122"/>
                      </a:endParaRPr>
                    </a:p>
                  </a:txBody>
                  <a:tcPr marL="90000" marR="90000" marT="46785" marB="467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56354" name="Text Box 34"/>
          <p:cNvSpPr txBox="1"/>
          <p:nvPr/>
        </p:nvSpPr>
        <p:spPr>
          <a:xfrm>
            <a:off x="323850" y="260350"/>
            <a:ext cx="7920038"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solidFill>
                  <a:srgbClr val="0000CC"/>
                </a:solidFill>
                <a:latin typeface="黑体" panose="02010609060101010101" pitchFamily="49" charset="-122"/>
                <a:ea typeface="黑体" panose="02010609060101010101" pitchFamily="49" charset="-122"/>
              </a:rPr>
              <a:t>中国地震烈度表 </a:t>
            </a:r>
            <a:r>
              <a:rPr lang="en-US" altLang="zh-CN" sz="2800" dirty="0">
                <a:solidFill>
                  <a:srgbClr val="0000CC"/>
                </a:solidFill>
                <a:latin typeface="黑体" panose="02010609060101010101" pitchFamily="49" charset="-122"/>
                <a:ea typeface="黑体" panose="02010609060101010101" pitchFamily="49" charset="-122"/>
              </a:rPr>
              <a:t>(GB/T 17742-1999) -</a:t>
            </a:r>
            <a:r>
              <a:rPr lang="zh-CN" altLang="en-US" sz="2800" dirty="0">
                <a:solidFill>
                  <a:srgbClr val="0000CC"/>
                </a:solidFill>
                <a:latin typeface="黑体" panose="02010609060101010101" pitchFamily="49" charset="-122"/>
                <a:ea typeface="黑体" panose="02010609060101010101" pitchFamily="49" charset="-122"/>
              </a:rPr>
              <a:t>续</a:t>
            </a:r>
            <a:r>
              <a:rPr lang="en-US" altLang="zh-CN" sz="2800" dirty="0">
                <a:solidFill>
                  <a:srgbClr val="0000CC"/>
                </a:solidFill>
                <a:latin typeface="黑体" panose="02010609060101010101" pitchFamily="49" charset="-122"/>
                <a:ea typeface="黑体" panose="02010609060101010101" pitchFamily="49" charset="-122"/>
              </a:rPr>
              <a:t>2</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3"/>
          <p:cNvSpPr/>
          <p:nvPr/>
        </p:nvSpPr>
        <p:spPr>
          <a:xfrm>
            <a:off x="1331913" y="5805488"/>
            <a:ext cx="642937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2800" dirty="0">
                <a:solidFill>
                  <a:srgbClr val="0000CC"/>
                </a:solidFill>
                <a:latin typeface="黑体" panose="02010609060101010101" pitchFamily="49" charset="-122"/>
                <a:ea typeface="黑体" panose="02010609060101010101" pitchFamily="49" charset="-122"/>
              </a:rPr>
              <a:t>2008</a:t>
            </a:r>
            <a:r>
              <a:rPr lang="zh-CN" altLang="en-US" sz="2800" dirty="0">
                <a:solidFill>
                  <a:srgbClr val="0000CC"/>
                </a:solidFill>
                <a:latin typeface="黑体" panose="02010609060101010101" pitchFamily="49" charset="-122"/>
                <a:ea typeface="黑体" panose="02010609060101010101" pitchFamily="49" charset="-122"/>
              </a:rPr>
              <a:t>年</a:t>
            </a:r>
            <a:r>
              <a:rPr lang="en-US" altLang="zh-CN" sz="2800" dirty="0">
                <a:solidFill>
                  <a:srgbClr val="0000CC"/>
                </a:solidFill>
                <a:latin typeface="黑体" panose="02010609060101010101" pitchFamily="49" charset="-122"/>
                <a:ea typeface="黑体" panose="02010609060101010101" pitchFamily="49" charset="-122"/>
              </a:rPr>
              <a:t>5</a:t>
            </a:r>
            <a:r>
              <a:rPr lang="zh-CN" altLang="en-US" sz="2800" dirty="0">
                <a:solidFill>
                  <a:srgbClr val="0000CC"/>
                </a:solidFill>
                <a:latin typeface="黑体" panose="02010609060101010101" pitchFamily="49" charset="-122"/>
                <a:ea typeface="黑体" panose="02010609060101010101" pitchFamily="49" charset="-122"/>
              </a:rPr>
              <a:t>月</a:t>
            </a:r>
            <a:r>
              <a:rPr lang="en-US" altLang="zh-CN" sz="2800" dirty="0">
                <a:solidFill>
                  <a:srgbClr val="0000CC"/>
                </a:solidFill>
                <a:latin typeface="黑体" panose="02010609060101010101" pitchFamily="49" charset="-122"/>
                <a:ea typeface="黑体" panose="02010609060101010101" pitchFamily="49" charset="-122"/>
              </a:rPr>
              <a:t>12</a:t>
            </a:r>
            <a:r>
              <a:rPr lang="zh-CN" altLang="en-US" sz="2800" dirty="0">
                <a:solidFill>
                  <a:srgbClr val="0000CC"/>
                </a:solidFill>
                <a:latin typeface="黑体" panose="02010609060101010101" pitchFamily="49" charset="-122"/>
                <a:ea typeface="黑体" panose="02010609060101010101" pitchFamily="49" charset="-122"/>
              </a:rPr>
              <a:t>日汶川</a:t>
            </a:r>
            <a:r>
              <a:rPr lang="en-US" altLang="zh-CN" sz="2800" dirty="0">
                <a:solidFill>
                  <a:srgbClr val="0000CC"/>
                </a:solidFill>
                <a:latin typeface="黑体" panose="02010609060101010101" pitchFamily="49" charset="-122"/>
                <a:ea typeface="黑体" panose="02010609060101010101" pitchFamily="49" charset="-122"/>
              </a:rPr>
              <a:t>8.0</a:t>
            </a:r>
            <a:r>
              <a:rPr lang="zh-CN" altLang="en-US" sz="2800" dirty="0">
                <a:solidFill>
                  <a:srgbClr val="0000CC"/>
                </a:solidFill>
                <a:latin typeface="黑体" panose="02010609060101010101" pitchFamily="49" charset="-122"/>
                <a:ea typeface="黑体" panose="02010609060101010101" pitchFamily="49" charset="-122"/>
              </a:rPr>
              <a:t>级地震等烈度图</a:t>
            </a:r>
          </a:p>
        </p:txBody>
      </p:sp>
      <p:pic>
        <p:nvPicPr>
          <p:cNvPr id="57347" name="Picture 5" descr="http://img.hexun.com/2008-09-02/108522763.jpg"/>
          <p:cNvPicPr>
            <a:picLocks noChangeAspect="1"/>
          </p:cNvPicPr>
          <p:nvPr/>
        </p:nvPicPr>
        <p:blipFill>
          <a:blip r:embed="rId2"/>
          <a:stretch>
            <a:fillRect/>
          </a:stretch>
        </p:blipFill>
        <p:spPr>
          <a:xfrm>
            <a:off x="1187450" y="404813"/>
            <a:ext cx="7143750" cy="5048250"/>
          </a:xfrm>
          <a:prstGeom prst="rect">
            <a:avLst/>
          </a:prstGeom>
          <a:noFill/>
          <a:ln w="9525">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Group 2"/>
          <p:cNvGraphicFramePr>
            <a:graphicFrameLocks noGrp="1"/>
          </p:cNvGraphicFramePr>
          <p:nvPr>
            <p:ph idx="1"/>
          </p:nvPr>
        </p:nvGraphicFramePr>
        <p:xfrm>
          <a:off x="1187450" y="1341438"/>
          <a:ext cx="7129463" cy="4599690"/>
        </p:xfrm>
        <a:graphic>
          <a:graphicData uri="http://schemas.openxmlformats.org/drawingml/2006/table">
            <a:tbl>
              <a:tblPr/>
              <a:tblGrid>
                <a:gridCol w="1168400"/>
                <a:gridCol w="1166813"/>
                <a:gridCol w="1169987"/>
                <a:gridCol w="1171575"/>
                <a:gridCol w="1168400"/>
                <a:gridCol w="1284288"/>
              </a:tblGrid>
              <a:tr h="458788">
                <a:tc rowSpan="3">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zh-CN" sz="2400" b="0" i="0" u="none" strike="noStrike" cap="none" normalizeH="0" baseline="0">
                          <a:ln>
                            <a:noFill/>
                          </a:ln>
                          <a:solidFill>
                            <a:schemeClr val="bg2"/>
                          </a:solidFill>
                          <a:effectLst/>
                          <a:latin typeface="楷体_GB2312" charset="-122"/>
                          <a:ea typeface="楷体_GB2312" charset="-122"/>
                        </a:rPr>
                        <a:t>震级</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gridSpan="5">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0" i="0" u="none" strike="noStrike" cap="none" normalizeH="0" baseline="0">
                          <a:ln>
                            <a:noFill/>
                          </a:ln>
                          <a:solidFill>
                            <a:schemeClr val="bg2"/>
                          </a:solidFill>
                          <a:effectLst/>
                          <a:latin typeface="楷体_GB2312" charset="-122"/>
                          <a:ea typeface="楷体_GB2312" charset="-122"/>
                        </a:rPr>
                        <a:t>震源深度（</a:t>
                      </a:r>
                      <a:r>
                        <a:rPr kumimoji="0" lang="en-US" altLang="zh-CN" sz="2400" b="0" i="0" u="none" strike="noStrike" cap="none" normalizeH="0" baseline="0">
                          <a:ln>
                            <a:noFill/>
                          </a:ln>
                          <a:solidFill>
                            <a:schemeClr val="bg2"/>
                          </a:solidFill>
                          <a:effectLst/>
                          <a:latin typeface="楷体_GB2312" charset="-122"/>
                          <a:ea typeface="楷体_GB2312" charset="-122"/>
                        </a:rPr>
                        <a:t>km</a:t>
                      </a:r>
                      <a:r>
                        <a:rPr kumimoji="0" lang="zh-CN" altLang="en-US" sz="2400" b="0" i="0" u="none" strike="noStrike" cap="none" normalizeH="0" baseline="0">
                          <a:ln>
                            <a:noFill/>
                          </a:ln>
                          <a:solidFill>
                            <a:schemeClr val="bg2"/>
                          </a:solidFill>
                          <a:effectLst/>
                          <a:latin typeface="楷体_GB2312" charset="-122"/>
                          <a:ea typeface="楷体_GB231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458788">
                <a:tc vMerge="1">
                  <a:txBody>
                    <a:bodyPr/>
                    <a:lstStyle/>
                    <a:p>
                      <a:endParaRPr lang="zh-CN"/>
                    </a:p>
                  </a:txBody>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15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60375">
                <a:tc vMerge="1">
                  <a:txBody>
                    <a:bodyPr/>
                    <a:lstStyle/>
                    <a:p>
                      <a:endParaRPr lang="zh-CN"/>
                    </a:p>
                  </a:txBody>
                  <a:tcPr/>
                </a:tc>
                <a:tc gridSpan="5">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zh-CN" sz="2400" b="0" i="0" u="none" strike="noStrike" cap="none" normalizeH="0" baseline="0">
                          <a:ln>
                            <a:noFill/>
                          </a:ln>
                          <a:solidFill>
                            <a:schemeClr val="bg2"/>
                          </a:solidFill>
                          <a:effectLst/>
                          <a:latin typeface="楷体_GB2312" charset="-122"/>
                          <a:ea typeface="楷体_GB2312" charset="-122"/>
                        </a:rPr>
                        <a:t>震中烈度 </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460375">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3.5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1.5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60375">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3.5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60375">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4</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6.5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5.5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58788">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5</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6.5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5.5</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60375">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6</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9.5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8.5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7.5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7</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58788">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7</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11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9.5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8.5</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60375">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8</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11.5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11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10.5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tx2"/>
                        </a:buClr>
                        <a:buSzPct val="65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en-US" altLang="zh-CN" sz="2400" b="0" i="0" u="none" strike="noStrike" cap="none" normalizeH="0" baseline="0">
                          <a:ln>
                            <a:noFill/>
                          </a:ln>
                          <a:solidFill>
                            <a:schemeClr val="bg2"/>
                          </a:solidFill>
                          <a:effectLst/>
                          <a:latin typeface="楷体_GB2312" charset="-122"/>
                          <a:ea typeface="楷体_GB2312" charset="-122"/>
                        </a:rPr>
                        <a:t>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sp>
        <p:nvSpPr>
          <p:cNvPr id="58443" name="Text Box 105"/>
          <p:cNvSpPr txBox="1"/>
          <p:nvPr/>
        </p:nvSpPr>
        <p:spPr>
          <a:xfrm>
            <a:off x="1692275" y="692150"/>
            <a:ext cx="57594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50000"/>
              </a:spcBef>
              <a:buClrTx/>
              <a:buSzTx/>
              <a:buFont typeface="Arial" panose="020B0604020202020204" pitchFamily="34" charset="0"/>
              <a:buNone/>
            </a:pPr>
            <a:r>
              <a:rPr lang="zh-CN" altLang="zh-CN" sz="2400" dirty="0">
                <a:solidFill>
                  <a:srgbClr val="0000CC"/>
                </a:solidFill>
                <a:latin typeface="黑体" panose="02010609060101010101" pitchFamily="49" charset="-122"/>
                <a:ea typeface="黑体" panose="02010609060101010101" pitchFamily="49" charset="-122"/>
              </a:rPr>
              <a:t>震中烈度与震级及震源深度的关系</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p:nvPr/>
        </p:nvSpPr>
        <p:spPr>
          <a:xfrm>
            <a:off x="596900" y="620713"/>
            <a:ext cx="7935913" cy="21859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7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地区</a:t>
            </a:r>
            <a:r>
              <a:rPr lang="zh-CN" altLang="en-US" sz="2400" b="1" dirty="0">
                <a:solidFill>
                  <a:srgbClr val="000099"/>
                </a:solidFill>
                <a:latin typeface="黑体" panose="02010609060101010101" pitchFamily="49" charset="-122"/>
                <a:ea typeface="黑体" panose="02010609060101010101" pitchFamily="49" charset="-122"/>
              </a:rPr>
              <a:t>基本烈度</a:t>
            </a:r>
            <a:r>
              <a:rPr lang="zh-CN" altLang="en-US" sz="2400" dirty="0">
                <a:solidFill>
                  <a:srgbClr val="000099"/>
                </a:solidFill>
                <a:latin typeface="黑体" panose="02010609060101010101" pitchFamily="49" charset="-122"/>
                <a:ea typeface="黑体" panose="02010609060101010101" pitchFamily="49" charset="-122"/>
              </a:rPr>
              <a:t>和建筑物</a:t>
            </a:r>
            <a:r>
              <a:rPr lang="zh-CN" altLang="en-US" sz="2400" b="1" dirty="0">
                <a:solidFill>
                  <a:srgbClr val="000099"/>
                </a:solidFill>
                <a:latin typeface="黑体" panose="02010609060101010101" pitchFamily="49" charset="-122"/>
                <a:ea typeface="黑体" panose="02010609060101010101" pitchFamily="49" charset="-122"/>
              </a:rPr>
              <a:t>设防烈度</a:t>
            </a:r>
            <a:endParaRPr lang="zh-CN" altLang="en-US"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各地区的实际烈度受到各种复杂因素的影响，故我国</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建筑抗震设计规范</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在上述烈度表基础上，结合时间、地点和建筑物的重要性等条件进一步提出了“</a:t>
            </a:r>
            <a:r>
              <a:rPr lang="zh-CN" altLang="en-US" sz="2400" b="1" dirty="0">
                <a:solidFill>
                  <a:srgbClr val="000099"/>
                </a:solidFill>
                <a:latin typeface="黑体" panose="02010609060101010101" pitchFamily="49" charset="-122"/>
                <a:ea typeface="黑体" panose="02010609060101010101" pitchFamily="49" charset="-122"/>
              </a:rPr>
              <a:t>基本烈度</a:t>
            </a:r>
            <a:r>
              <a:rPr lang="zh-CN" altLang="en-US" sz="2400" dirty="0">
                <a:solidFill>
                  <a:srgbClr val="000099"/>
                </a:solidFill>
                <a:latin typeface="黑体" panose="02010609060101010101" pitchFamily="49" charset="-122"/>
                <a:ea typeface="黑体" panose="02010609060101010101" pitchFamily="49" charset="-122"/>
              </a:rPr>
              <a:t>”和“</a:t>
            </a:r>
            <a:r>
              <a:rPr lang="zh-CN" altLang="en-US" sz="2400" b="1" dirty="0">
                <a:solidFill>
                  <a:srgbClr val="000099"/>
                </a:solidFill>
                <a:latin typeface="黑体" panose="02010609060101010101" pitchFamily="49" charset="-122"/>
                <a:ea typeface="黑体" panose="02010609060101010101" pitchFamily="49" charset="-122"/>
              </a:rPr>
              <a:t>设防烈度</a:t>
            </a:r>
            <a:r>
              <a:rPr lang="zh-CN" altLang="en-US" sz="2400" dirty="0">
                <a:solidFill>
                  <a:srgbClr val="000099"/>
                </a:solidFill>
                <a:latin typeface="黑体" panose="02010609060101010101" pitchFamily="49" charset="-122"/>
                <a:ea typeface="黑体" panose="02010609060101010101" pitchFamily="49" charset="-122"/>
              </a:rPr>
              <a:t>”两个概念。</a:t>
            </a:r>
          </a:p>
        </p:txBody>
      </p:sp>
      <p:sp>
        <p:nvSpPr>
          <p:cNvPr id="59395" name="Text Box 2"/>
          <p:cNvSpPr txBox="1"/>
          <p:nvPr/>
        </p:nvSpPr>
        <p:spPr>
          <a:xfrm>
            <a:off x="600075" y="3081338"/>
            <a:ext cx="7993063" cy="27892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30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基本烈度</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一个地区的基本烈度是指该地区在今后一定时期内在一般场地条件下可能遇到的最大地震烈度。是根据当地的地质、地形条件和历史地震情况由专业部门确定的。所谓“一定时期”系以</a:t>
            </a:r>
            <a:r>
              <a:rPr lang="en-US" altLang="zh-CN" sz="2400" dirty="0">
                <a:solidFill>
                  <a:srgbClr val="000099"/>
                </a:solidFill>
                <a:latin typeface="黑体" panose="02010609060101010101" pitchFamily="49" charset="-122"/>
                <a:ea typeface="黑体" panose="02010609060101010101" pitchFamily="49" charset="-122"/>
              </a:rPr>
              <a:t>50</a:t>
            </a:r>
            <a:r>
              <a:rPr lang="zh-CN" altLang="en-US" sz="2400" dirty="0">
                <a:solidFill>
                  <a:srgbClr val="000099"/>
                </a:solidFill>
                <a:latin typeface="黑体" panose="02010609060101010101" pitchFamily="49" charset="-122"/>
                <a:ea typeface="黑体" panose="02010609060101010101" pitchFamily="49" charset="-122"/>
              </a:rPr>
              <a:t>年为期限。</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ct val="3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基本烈度是工程抗震设计的基本依据。具体工程的“设防烈度”还需根据其场地地质条件、工程重要性等因素加以调整。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wipe(up)">
                                      <p:cBhvr>
                                        <p:cTn id="7" dur="10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ldLvl="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p:nvPr/>
        </p:nvSpPr>
        <p:spPr>
          <a:xfrm>
            <a:off x="520700" y="396875"/>
            <a:ext cx="8156575" cy="313817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ts val="2400"/>
              </a:spcAft>
              <a:buClrTx/>
              <a:buSzTx/>
              <a:buFont typeface="Arial" panose="020B0604020202020204" pitchFamily="34" charset="0"/>
              <a:buNone/>
            </a:pPr>
            <a:r>
              <a:rPr lang="zh-CN" altLang="en-US" sz="2400" b="1" u="sng" dirty="0">
                <a:solidFill>
                  <a:srgbClr val="000099"/>
                </a:solidFill>
                <a:latin typeface="黑体" panose="02010609060101010101" pitchFamily="49" charset="-122"/>
                <a:ea typeface="黑体" panose="02010609060101010101" pitchFamily="49" charset="-122"/>
              </a:rPr>
              <a:t>地震烈度区划图</a:t>
            </a:r>
            <a:endParaRPr lang="en-US" altLang="zh-CN" sz="2400" b="1" u="sng"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ts val="6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地震的分布受地壳运动空间分布的控制。地壳运动的强弱有其继承性。</a:t>
            </a:r>
          </a:p>
          <a:p>
            <a:pPr marL="0" lvl="0" indent="0" eaLnBrk="1" hangingPunct="1">
              <a:spcBef>
                <a:spcPct val="0"/>
              </a:spcBef>
              <a:spcAft>
                <a:spcPts val="6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根据</a:t>
            </a:r>
            <a:r>
              <a:rPr lang="zh-CN" altLang="en-US" sz="2400" b="1" dirty="0">
                <a:solidFill>
                  <a:srgbClr val="000099"/>
                </a:solidFill>
                <a:latin typeface="黑体" panose="02010609060101010101" pitchFamily="49" charset="-122"/>
                <a:ea typeface="黑体" panose="02010609060101010101" pitchFamily="49" charset="-122"/>
              </a:rPr>
              <a:t>历史地震的资料</a:t>
            </a:r>
            <a:r>
              <a:rPr lang="zh-CN" altLang="en-US" sz="2400" dirty="0">
                <a:solidFill>
                  <a:srgbClr val="000099"/>
                </a:solidFill>
                <a:latin typeface="黑体" panose="02010609060101010101" pitchFamily="49" charset="-122"/>
                <a:ea typeface="黑体" panose="02010609060101010101" pitchFamily="49" charset="-122"/>
              </a:rPr>
              <a:t>和</a:t>
            </a:r>
            <a:r>
              <a:rPr lang="zh-CN" altLang="en-US" sz="2400" b="1" dirty="0">
                <a:solidFill>
                  <a:srgbClr val="000099"/>
                </a:solidFill>
                <a:latin typeface="黑体" panose="02010609060101010101" pitchFamily="49" charset="-122"/>
                <a:ea typeface="黑体" panose="02010609060101010101" pitchFamily="49" charset="-122"/>
              </a:rPr>
              <a:t>地质条件</a:t>
            </a:r>
            <a:r>
              <a:rPr lang="zh-CN" altLang="en-US" sz="2400" dirty="0">
                <a:solidFill>
                  <a:srgbClr val="000099"/>
                </a:solidFill>
                <a:latin typeface="黑体" panose="02010609060101010101" pitchFamily="49" charset="-122"/>
                <a:ea typeface="黑体" panose="02010609060101010101" pitchFamily="49" charset="-122"/>
              </a:rPr>
              <a:t>，可划分不同地震烈度区，做出</a:t>
            </a:r>
            <a:r>
              <a:rPr lang="zh-CN" altLang="en-US" sz="2400" b="1" dirty="0">
                <a:solidFill>
                  <a:srgbClr val="000099"/>
                </a:solidFill>
                <a:latin typeface="黑体" panose="02010609060101010101" pitchFamily="49" charset="-122"/>
                <a:ea typeface="黑体" panose="02010609060101010101" pitchFamily="49" charset="-122"/>
              </a:rPr>
              <a:t>地震区划图</a:t>
            </a: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dirty="0">
                <a:solidFill>
                  <a:srgbClr val="000099"/>
                </a:solidFill>
                <a:latin typeface="黑体" panose="02010609060101010101" pitchFamily="49" charset="-122"/>
                <a:ea typeface="黑体" panose="02010609060101010101" pitchFamily="49" charset="-122"/>
              </a:rPr>
              <a:t>提供</a:t>
            </a:r>
            <a:r>
              <a:rPr lang="zh-CN" altLang="en-US" sz="2400" b="1" dirty="0">
                <a:solidFill>
                  <a:srgbClr val="000099"/>
                </a:solidFill>
                <a:latin typeface="黑体" panose="02010609060101010101" pitchFamily="49" charset="-122"/>
                <a:ea typeface="黑体" panose="02010609060101010101" pitchFamily="49" charset="-122"/>
              </a:rPr>
              <a:t>地震动峰值加速度</a:t>
            </a:r>
            <a:r>
              <a:rPr lang="zh-CN" altLang="en-US" sz="2400" dirty="0">
                <a:solidFill>
                  <a:srgbClr val="000099"/>
                </a:solidFill>
                <a:latin typeface="黑体" panose="02010609060101010101" pitchFamily="49" charset="-122"/>
                <a:ea typeface="黑体" panose="02010609060101010101" pitchFamily="49" charset="-122"/>
              </a:rPr>
              <a:t>等指标。</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ts val="6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现行的地震烈度区划图为第五代</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中国地震动参数区划图</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GB 18306-2015</a:t>
            </a:r>
            <a:r>
              <a:rPr lang="zh-CN" altLang="en-US" sz="2400" dirty="0">
                <a:solidFill>
                  <a:srgbClr val="000099"/>
                </a:solidFill>
                <a:latin typeface="黑体" panose="02010609060101010101" pitchFamily="49" charset="-122"/>
                <a:ea typeface="黑体" panose="02010609060101010101" pitchFamily="49" charset="-122"/>
              </a:rPr>
              <a:t>）。</a:t>
            </a:r>
          </a:p>
        </p:txBody>
      </p:sp>
      <p:pic>
        <p:nvPicPr>
          <p:cNvPr id="60419" name="Picture 3" descr="0608三家店路线-军庄南第一垭口-铁轨2"/>
          <p:cNvPicPr>
            <a:picLocks noChangeAspect="1"/>
          </p:cNvPicPr>
          <p:nvPr/>
        </p:nvPicPr>
        <p:blipFill>
          <a:blip r:embed="rId3"/>
          <a:srcRect b="19409"/>
          <a:stretch>
            <a:fillRect/>
          </a:stretch>
        </p:blipFill>
        <p:spPr>
          <a:xfrm>
            <a:off x="2052638" y="3934460"/>
            <a:ext cx="4679950" cy="2828925"/>
          </a:xfrm>
          <a:prstGeom prst="rect">
            <a:avLst/>
          </a:prstGeom>
          <a:noFill/>
          <a:ln w="9525">
            <a:noFill/>
          </a:ln>
        </p:spPr>
      </p:pic>
      <p:grpSp>
        <p:nvGrpSpPr>
          <p:cNvPr id="2" name="Group 4"/>
          <p:cNvGrpSpPr>
            <a:grpSpLocks noChangeAspect="1"/>
          </p:cNvGrpSpPr>
          <p:nvPr/>
        </p:nvGrpSpPr>
        <p:grpSpPr>
          <a:xfrm>
            <a:off x="1588" y="3924935"/>
            <a:ext cx="9140825" cy="2825750"/>
            <a:chOff x="0" y="0"/>
            <a:chExt cx="14395" cy="4450"/>
          </a:xfrm>
        </p:grpSpPr>
        <p:pic>
          <p:nvPicPr>
            <p:cNvPr id="60421" name="Picture 5" descr="0608三家店路线-军庄南第一垭口-铁轨2b"/>
            <p:cNvPicPr>
              <a:picLocks noChangeAspect="1"/>
            </p:cNvPicPr>
            <p:nvPr/>
          </p:nvPicPr>
          <p:blipFill>
            <a:blip r:embed="rId4"/>
            <a:srcRect r="12833"/>
            <a:stretch>
              <a:fillRect/>
            </a:stretch>
          </p:blipFill>
          <p:spPr>
            <a:xfrm>
              <a:off x="9239" y="14"/>
              <a:ext cx="5156" cy="4437"/>
            </a:xfrm>
            <a:prstGeom prst="rect">
              <a:avLst/>
            </a:prstGeom>
            <a:noFill/>
            <a:ln w="9525">
              <a:noFill/>
            </a:ln>
          </p:spPr>
        </p:pic>
        <p:pic>
          <p:nvPicPr>
            <p:cNvPr id="60422" name="Picture 6" descr="0608三家店路线-军庄南第一垭口-铁轨1b"/>
            <p:cNvPicPr>
              <a:picLocks noChangeAspect="1"/>
            </p:cNvPicPr>
            <p:nvPr/>
          </p:nvPicPr>
          <p:blipFill>
            <a:blip r:embed="rId5"/>
            <a:srcRect l="12959"/>
            <a:stretch>
              <a:fillRect/>
            </a:stretch>
          </p:blipFill>
          <p:spPr>
            <a:xfrm>
              <a:off x="0" y="0"/>
              <a:ext cx="5157" cy="4444"/>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fade">
                                      <p:cBhvr>
                                        <p:cTn id="7" dur="1000"/>
                                        <p:tgtEl>
                                          <p:spTgt spid="604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17830" y="6350"/>
            <a:ext cx="8308975" cy="5995035"/>
          </a:xfrm>
          <a:prstGeom prst="rect">
            <a:avLst/>
          </a:prstGeom>
        </p:spPr>
      </p:pic>
      <p:grpSp>
        <p:nvGrpSpPr>
          <p:cNvPr id="2" name="Group 3"/>
          <p:cNvGrpSpPr/>
          <p:nvPr/>
        </p:nvGrpSpPr>
        <p:grpSpPr>
          <a:xfrm>
            <a:off x="214313" y="1428750"/>
            <a:ext cx="8496300" cy="5044440"/>
            <a:chOff x="-113" y="0"/>
            <a:chExt cx="13381" cy="7943"/>
          </a:xfrm>
        </p:grpSpPr>
        <p:sp>
          <p:nvSpPr>
            <p:cNvPr id="62470" name="Text Box 5"/>
            <p:cNvSpPr txBox="1"/>
            <p:nvPr/>
          </p:nvSpPr>
          <p:spPr>
            <a:xfrm>
              <a:off x="-113" y="7311"/>
              <a:ext cx="13381" cy="632"/>
            </a:xfrm>
            <a:prstGeom prst="rect">
              <a:avLst/>
            </a:prstGeom>
            <a:noFill/>
            <a:ln w="9525">
              <a:noFill/>
            </a:ln>
          </p:spPr>
          <p:txBody>
            <a:bodyPr lIns="90170" tIns="46990" rIns="90170" bIns="46990">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000" dirty="0">
                  <a:solidFill>
                    <a:srgbClr val="0000CC"/>
                  </a:solidFill>
                  <a:latin typeface="黑体" panose="02010609060101010101" pitchFamily="49" charset="-122"/>
                  <a:ea typeface="黑体" panose="02010609060101010101" pitchFamily="49" charset="-122"/>
                </a:rPr>
                <a:t>中国有41%的国土、一半以上的城市位于地震基本烈度7度或7度以上地区。</a:t>
              </a:r>
            </a:p>
          </p:txBody>
        </p:sp>
        <p:pic>
          <p:nvPicPr>
            <p:cNvPr id="62471" name="Picture 6"/>
            <p:cNvPicPr>
              <a:picLocks noChangeAspect="1"/>
            </p:cNvPicPr>
            <p:nvPr/>
          </p:nvPicPr>
          <p:blipFill>
            <a:blip r:embed="rId3"/>
            <a:stretch>
              <a:fillRect/>
            </a:stretch>
          </p:blipFill>
          <p:spPr>
            <a:xfrm>
              <a:off x="1360" y="0"/>
              <a:ext cx="9599" cy="7200"/>
            </a:xfrm>
            <a:prstGeom prst="rect">
              <a:avLst/>
            </a:prstGeom>
            <a:noFill/>
            <a:ln w="9525">
              <a:noFill/>
            </a:ln>
          </p:spPr>
        </p:pic>
      </p:grpSp>
      <p:sp>
        <p:nvSpPr>
          <p:cNvPr id="3" name="Text Box 6"/>
          <p:cNvSpPr txBox="1"/>
          <p:nvPr/>
        </p:nvSpPr>
        <p:spPr>
          <a:xfrm flipH="1">
            <a:off x="2786063" y="1463675"/>
            <a:ext cx="4106862" cy="1478915"/>
          </a:xfrm>
          <a:prstGeom prst="rect">
            <a:avLst/>
          </a:prstGeom>
          <a:solidFill>
            <a:srgbClr val="CCFFCC">
              <a:alpha val="79999"/>
            </a:srgbClr>
          </a:solidFill>
          <a:ln w="9525">
            <a:noFill/>
          </a:ln>
        </p:spPr>
        <p:txBody>
          <a:bodyPr lIns="90170" tIns="46990" rIns="90170" bIns="46990">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1800" dirty="0">
                <a:solidFill>
                  <a:srgbClr val="0000CC"/>
                </a:solidFill>
                <a:latin typeface="黑体" panose="02010609060101010101" pitchFamily="49" charset="-122"/>
                <a:ea typeface="黑体" panose="02010609060101010101" pitchFamily="49" charset="-122"/>
              </a:rPr>
              <a:t>中国主要地震带：</a:t>
            </a:r>
          </a:p>
          <a:p>
            <a:pPr marL="0" lvl="0" indent="0" eaLnBrk="1" hangingPunct="1">
              <a:spcBef>
                <a:spcPct val="0"/>
              </a:spcBef>
              <a:buClrTx/>
              <a:buSzPct val="100000"/>
              <a:buAutoNum type="arabicPeriod"/>
            </a:pPr>
            <a:r>
              <a:rPr lang="zh-CN" altLang="en-US" sz="1800" dirty="0">
                <a:solidFill>
                  <a:srgbClr val="0000CC"/>
                </a:solidFill>
                <a:latin typeface="黑体" panose="02010609060101010101" pitchFamily="49" charset="-122"/>
                <a:ea typeface="黑体" panose="02010609060101010101" pitchFamily="49" charset="-122"/>
              </a:rPr>
              <a:t>东南的福建沿海和台湾；</a:t>
            </a:r>
          </a:p>
          <a:p>
            <a:pPr marL="0" lvl="0" indent="0" eaLnBrk="1" hangingPunct="1">
              <a:spcBef>
                <a:spcPct val="0"/>
              </a:spcBef>
              <a:buClrTx/>
              <a:buSzPct val="100000"/>
              <a:buAutoNum type="arabicPeriod"/>
            </a:pPr>
            <a:r>
              <a:rPr lang="zh-CN" altLang="en-US" sz="1800" dirty="0">
                <a:solidFill>
                  <a:srgbClr val="0000CC"/>
                </a:solidFill>
                <a:latin typeface="黑体" panose="02010609060101010101" pitchFamily="49" charset="-122"/>
                <a:ea typeface="黑体" panose="02010609060101010101" pitchFamily="49" charset="-122"/>
              </a:rPr>
              <a:t>华北太行山和京津唐地区；</a:t>
            </a:r>
          </a:p>
          <a:p>
            <a:pPr marL="0" lvl="0" indent="0" eaLnBrk="1" hangingPunct="1">
              <a:spcBef>
                <a:spcPct val="0"/>
              </a:spcBef>
              <a:buClrTx/>
              <a:buSzPct val="100000"/>
              <a:buAutoNum type="arabicPeriod"/>
            </a:pPr>
            <a:r>
              <a:rPr lang="zh-CN" altLang="en-US" sz="1800" dirty="0">
                <a:solidFill>
                  <a:srgbClr val="0000CC"/>
                </a:solidFill>
                <a:latin typeface="黑体" panose="02010609060101010101" pitchFamily="49" charset="-122"/>
                <a:ea typeface="黑体" panose="02010609060101010101" pitchFamily="49" charset="-122"/>
              </a:rPr>
              <a:t>青藏高原及其边缘的云南四川西部；</a:t>
            </a:r>
          </a:p>
          <a:p>
            <a:pPr marL="0" lvl="0" indent="0" eaLnBrk="1" hangingPunct="1">
              <a:spcBef>
                <a:spcPct val="0"/>
              </a:spcBef>
              <a:buClrTx/>
              <a:buSzPct val="100000"/>
              <a:buAutoNum type="arabicPeriod"/>
            </a:pPr>
            <a:r>
              <a:rPr lang="zh-CN" altLang="en-US" sz="1800" dirty="0">
                <a:solidFill>
                  <a:srgbClr val="0000CC"/>
                </a:solidFill>
                <a:latin typeface="黑体" panose="02010609060101010101" pitchFamily="49" charset="-122"/>
                <a:ea typeface="黑体" panose="02010609060101010101" pitchFamily="49" charset="-122"/>
              </a:rPr>
              <a:t>西北新疆、甘肃和宁夏。</a:t>
            </a:r>
            <a:endParaRPr lang="zh-CN" altLang="en-US" sz="1800" dirty="0">
              <a:solidFill>
                <a:srgbClr val="0000CC"/>
              </a:solidFill>
            </a:endParaRPr>
          </a:p>
        </p:txBody>
      </p:sp>
      <p:sp>
        <p:nvSpPr>
          <p:cNvPr id="62469" name="AutoShape 8" descr="最新版《中国地震动参数区划图》（GB 18306-2015）发布"/>
          <p:cNvSpPr>
            <a:spLocks noChangeAspect="1"/>
          </p:cNvSpPr>
          <p:nvPr/>
        </p:nvSpPr>
        <p:spPr>
          <a:xfrm>
            <a:off x="168275" y="-182562"/>
            <a:ext cx="304800" cy="30480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2400" dirty="0">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p:nvPr/>
        </p:nvSpPr>
        <p:spPr>
          <a:xfrm>
            <a:off x="520700" y="482600"/>
            <a:ext cx="7796213" cy="5280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30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设防烈度 </a:t>
            </a:r>
            <a:r>
              <a:rPr lang="en-US" altLang="zh-CN" sz="2400" b="1" dirty="0">
                <a:solidFill>
                  <a:srgbClr val="000099"/>
                </a:solidFill>
                <a:latin typeface="黑体" panose="02010609060101010101" pitchFamily="49" charset="-122"/>
                <a:ea typeface="黑体" panose="02010609060101010101" pitchFamily="49" charset="-122"/>
              </a:rPr>
              <a:t>-- </a:t>
            </a:r>
            <a:r>
              <a:rPr lang="zh-CN" altLang="en-US" sz="2400" dirty="0">
                <a:solidFill>
                  <a:srgbClr val="000099"/>
                </a:solidFill>
                <a:latin typeface="黑体" panose="02010609060101010101" pitchFamily="49" charset="-122"/>
                <a:ea typeface="黑体" panose="02010609060101010101" pitchFamily="49" charset="-122"/>
              </a:rPr>
              <a:t>建筑物抗震设防依据的烈度。</a:t>
            </a:r>
          </a:p>
          <a:p>
            <a:pPr marL="0" lvl="0" indent="0" eaLnBrk="1" hangingPunct="1">
              <a:spcBef>
                <a:spcPct val="0"/>
              </a:spcBef>
              <a:spcAft>
                <a:spcPts val="18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设防烈度一般情况下可采用基本烈度。但有时要根据建筑物的重要性和场地的地质条件，将基本烈度加以调整。</a:t>
            </a:r>
          </a:p>
          <a:p>
            <a:pPr marL="0" lvl="0" indent="0" eaLnBrk="1" hangingPunct="1">
              <a:spcBef>
                <a:spcPct val="0"/>
              </a:spcBef>
              <a:spcAft>
                <a:spcPts val="6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例如：</a:t>
            </a:r>
          </a:p>
          <a:p>
            <a:pPr marL="0" lvl="0" indent="0" eaLnBrk="1" hangingPunct="1">
              <a:spcBef>
                <a:spcPct val="0"/>
              </a:spcBef>
              <a:spcAft>
                <a:spcPts val="6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1</a:t>
            </a:r>
            <a:r>
              <a:rPr lang="zh-CN" altLang="en-US" sz="2400" dirty="0">
                <a:solidFill>
                  <a:srgbClr val="000099"/>
                </a:solidFill>
                <a:latin typeface="黑体" panose="02010609060101010101" pitchFamily="49" charset="-122"/>
                <a:ea typeface="黑体" panose="02010609060101010101" pitchFamily="49" charset="-122"/>
              </a:rPr>
              <a:t>）如遇地震破坏会导致严重后果的，要提高设防烈度等级； </a:t>
            </a:r>
          </a:p>
          <a:p>
            <a:pPr marL="0" lvl="0" indent="0" eaLnBrk="1" hangingPunct="1">
              <a:spcBef>
                <a:spcPct val="0"/>
              </a:spcBef>
              <a:spcAft>
                <a:spcPts val="6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2</a:t>
            </a:r>
            <a:r>
              <a:rPr lang="zh-CN" altLang="en-US" sz="2400" dirty="0">
                <a:solidFill>
                  <a:srgbClr val="000099"/>
                </a:solidFill>
                <a:latin typeface="黑体" panose="02010609060101010101" pitchFamily="49" charset="-122"/>
                <a:ea typeface="黑体" panose="02010609060101010101" pitchFamily="49" charset="-122"/>
              </a:rPr>
              <a:t>）对国家重点抗震城市的生命线工程的建筑，可按本地区设防烈度提高一度采取抗震措施；</a:t>
            </a:r>
          </a:p>
          <a:p>
            <a:pPr marL="0" lvl="0" indent="0" eaLnBrk="1" hangingPunct="1">
              <a:spcBef>
                <a:spcPct val="0"/>
              </a:spcBef>
              <a:spcAft>
                <a:spcPts val="18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3</a:t>
            </a:r>
            <a:r>
              <a:rPr lang="zh-CN" altLang="en-US" sz="2400" dirty="0">
                <a:solidFill>
                  <a:srgbClr val="000099"/>
                </a:solidFill>
                <a:latin typeface="黑体" panose="02010609060101010101" pitchFamily="49" charset="-122"/>
                <a:ea typeface="黑体" panose="02010609060101010101" pitchFamily="49" charset="-122"/>
              </a:rPr>
              <a:t>）如遇地震破坏不易造成人员伤亡和重大经济损失的建筑可按本地区设防烈度降低一度采取抗震措施，但设防烈度为</a:t>
            </a:r>
            <a:r>
              <a:rPr lang="en-US" altLang="zh-CN" sz="2400" dirty="0">
                <a:solidFill>
                  <a:srgbClr val="000099"/>
                </a:solidFill>
                <a:latin typeface="黑体" panose="02010609060101010101" pitchFamily="49" charset="-122"/>
                <a:ea typeface="黑体" panose="02010609060101010101" pitchFamily="49" charset="-122"/>
              </a:rPr>
              <a:t>6</a:t>
            </a:r>
            <a:r>
              <a:rPr lang="zh-CN" altLang="en-US" sz="2400" dirty="0">
                <a:solidFill>
                  <a:srgbClr val="000099"/>
                </a:solidFill>
                <a:latin typeface="黑体" panose="02010609060101010101" pitchFamily="49" charset="-122"/>
                <a:ea typeface="黑体" panose="02010609060101010101" pitchFamily="49" charset="-122"/>
              </a:rPr>
              <a:t>度时可不降低。</a:t>
            </a:r>
          </a:p>
          <a:p>
            <a:pPr marL="0" lvl="0" indent="0" eaLnBrk="1" hangingPunct="1">
              <a:spcBef>
                <a:spcPct val="0"/>
              </a:spcBef>
              <a:spcAft>
                <a:spcPts val="6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学校、医院</a:t>
            </a:r>
            <a:endParaRPr lang="en-US" altLang="zh-CN" sz="2400" b="1" dirty="0">
              <a:solidFill>
                <a:srgbClr val="00009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p:nvPr/>
        </p:nvSpPr>
        <p:spPr>
          <a:xfrm>
            <a:off x="323850" y="333375"/>
            <a:ext cx="8001000" cy="1616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2800" dirty="0">
                <a:solidFill>
                  <a:srgbClr val="000099"/>
                </a:solidFill>
                <a:latin typeface="黑体" panose="02010609060101010101" pitchFamily="49" charset="-122"/>
                <a:ea typeface="黑体" panose="02010609060101010101" pitchFamily="49" charset="-122"/>
              </a:rPr>
              <a:t>6. </a:t>
            </a:r>
            <a:r>
              <a:rPr lang="zh-CN" altLang="en-US" sz="2800" dirty="0">
                <a:solidFill>
                  <a:srgbClr val="000099"/>
                </a:solidFill>
                <a:latin typeface="黑体" panose="02010609060101010101" pitchFamily="49" charset="-122"/>
                <a:ea typeface="黑体" panose="02010609060101010101" pitchFamily="49" charset="-122"/>
              </a:rPr>
              <a:t>影响震害程度的场地因素</a:t>
            </a:r>
          </a:p>
          <a:p>
            <a:pPr marL="0" lvl="0" indent="0" eaLnBrk="1" hangingPunct="1">
              <a:spcBef>
                <a:spcPct val="0"/>
              </a:spcBef>
              <a:buClrTx/>
              <a:buSzTx/>
              <a:buFont typeface="Arial" panose="020B0604020202020204" pitchFamily="34" charset="0"/>
              <a:buNone/>
            </a:pPr>
            <a:endParaRPr lang="zh-CN" altLang="en-US"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基本烈度是一个较大范围内普遍遭遇到的平均地震烈度。在此范围的不同区域受到的地震影响尚有差别。</a:t>
            </a:r>
          </a:p>
        </p:txBody>
      </p:sp>
      <p:pic>
        <p:nvPicPr>
          <p:cNvPr id="64515" name="Picture 4" descr="untitled1"/>
          <p:cNvPicPr>
            <a:picLocks noChangeAspect="1"/>
          </p:cNvPicPr>
          <p:nvPr/>
        </p:nvPicPr>
        <p:blipFill>
          <a:blip r:embed="rId2"/>
          <a:stretch>
            <a:fillRect/>
          </a:stretch>
        </p:blipFill>
        <p:spPr>
          <a:xfrm>
            <a:off x="2195513" y="2420938"/>
            <a:ext cx="6049962" cy="4249737"/>
          </a:xfrm>
          <a:prstGeom prst="rect">
            <a:avLst/>
          </a:prstGeom>
          <a:noFill/>
          <a:ln w="9525">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p:nvPr/>
        </p:nvSpPr>
        <p:spPr>
          <a:xfrm>
            <a:off x="914400" y="1676400"/>
            <a:ext cx="4800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endParaRPr lang="zh-CN" altLang="en-US" sz="2400" dirty="0"/>
          </a:p>
        </p:txBody>
      </p:sp>
      <p:sp>
        <p:nvSpPr>
          <p:cNvPr id="65539" name="Text Box 3"/>
          <p:cNvSpPr txBox="1"/>
          <p:nvPr/>
        </p:nvSpPr>
        <p:spPr>
          <a:xfrm>
            <a:off x="539750" y="836613"/>
            <a:ext cx="8280400" cy="23225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影响地震破坏的场地地质条件：</a:t>
            </a:r>
          </a:p>
          <a:p>
            <a:pPr marL="0" lvl="0" indent="0" eaLnBrk="1" hangingPunct="1">
              <a:spcBef>
                <a:spcPct val="50000"/>
              </a:spcBef>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地质构造 （简单、复杂）</a:t>
            </a:r>
          </a:p>
          <a:p>
            <a:pPr marL="0" lvl="0" indent="0" eaLnBrk="1" hangingPunct="1">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地层岩性 （岩石、土）</a:t>
            </a:r>
          </a:p>
          <a:p>
            <a:pPr marL="0" lvl="0" indent="0" eaLnBrk="1" hangingPunct="1">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水文地质条件 （地下水位低，高）</a:t>
            </a:r>
          </a:p>
          <a:p>
            <a:pPr marL="0" lvl="0" indent="0" eaLnBrk="1" hangingPunct="1">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地形地貌 （山区、平原）</a:t>
            </a:r>
          </a:p>
        </p:txBody>
      </p:sp>
      <p:sp>
        <p:nvSpPr>
          <p:cNvPr id="65540" name="Text Box 6"/>
          <p:cNvSpPr txBox="1"/>
          <p:nvPr/>
        </p:nvSpPr>
        <p:spPr>
          <a:xfrm>
            <a:off x="611188" y="4221163"/>
            <a:ext cx="6696075" cy="847725"/>
          </a:xfrm>
          <a:prstGeom prst="rect">
            <a:avLst/>
          </a:prstGeom>
          <a:solidFill>
            <a:srgbClr val="CCFFFF">
              <a:alpha val="50195"/>
            </a:srgbClr>
          </a:solidFill>
          <a:ln w="25400" cap="flat" cmpd="sng">
            <a:solidFill>
              <a:srgbClr val="00FFFF"/>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400" dirty="0">
                <a:solidFill>
                  <a:srgbClr val="0000CC"/>
                </a:solidFill>
                <a:latin typeface="黑体" panose="02010609060101010101" pitchFamily="49" charset="-122"/>
                <a:ea typeface="黑体" panose="02010609060101010101" pitchFamily="49" charset="-122"/>
              </a:rPr>
              <a:t>建筑物固有频率和地震频率一致时发生的共振，也是影响震害的一个重要因素。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animEffect transition="in" filter="fade">
                                      <p:cBhvr>
                                        <p:cTn id="7" dur="2000"/>
                                        <p:tgtEl>
                                          <p:spTgt spid="65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19750204海城地震1"/>
          <p:cNvPicPr>
            <a:picLocks noChangeAspect="1"/>
          </p:cNvPicPr>
          <p:nvPr/>
        </p:nvPicPr>
        <p:blipFill>
          <a:blip r:embed="rId2"/>
          <a:srcRect r="7846"/>
          <a:stretch>
            <a:fillRect/>
          </a:stretch>
        </p:blipFill>
        <p:spPr>
          <a:xfrm>
            <a:off x="25400" y="3141663"/>
            <a:ext cx="3914775" cy="3351212"/>
          </a:xfrm>
          <a:prstGeom prst="rect">
            <a:avLst/>
          </a:prstGeom>
          <a:noFill/>
          <a:ln w="9525">
            <a:noFill/>
          </a:ln>
        </p:spPr>
      </p:pic>
      <p:pic>
        <p:nvPicPr>
          <p:cNvPr id="66563" name="Picture 2" descr="19750204海城地震2"/>
          <p:cNvPicPr>
            <a:picLocks noChangeAspect="1"/>
          </p:cNvPicPr>
          <p:nvPr/>
        </p:nvPicPr>
        <p:blipFill>
          <a:blip r:embed="rId3"/>
          <a:srcRect l="1151" t="-3865" r="13254"/>
          <a:stretch>
            <a:fillRect/>
          </a:stretch>
        </p:blipFill>
        <p:spPr>
          <a:xfrm>
            <a:off x="19050" y="222250"/>
            <a:ext cx="3922713" cy="2919413"/>
          </a:xfrm>
          <a:prstGeom prst="rect">
            <a:avLst/>
          </a:prstGeom>
          <a:noFill/>
          <a:ln w="9525">
            <a:noFill/>
          </a:ln>
        </p:spPr>
      </p:pic>
      <p:sp>
        <p:nvSpPr>
          <p:cNvPr id="66564" name="Text Box 3"/>
          <p:cNvSpPr txBox="1"/>
          <p:nvPr/>
        </p:nvSpPr>
        <p:spPr>
          <a:xfrm>
            <a:off x="4213225" y="4581525"/>
            <a:ext cx="4787900" cy="1158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000" dirty="0">
                <a:solidFill>
                  <a:srgbClr val="0000CC"/>
                </a:solidFill>
                <a:latin typeface="黑体" panose="02010609060101010101" pitchFamily="49" charset="-122"/>
                <a:ea typeface="黑体" panose="02010609060101010101" pitchFamily="49" charset="-122"/>
                <a:sym typeface="Arial" panose="020B0604020202020204" pitchFamily="34" charset="0"/>
              </a:rPr>
              <a:t>右图：</a:t>
            </a:r>
            <a:r>
              <a:rPr lang="zh-CN" altLang="en-US" sz="2000" dirty="0">
                <a:solidFill>
                  <a:srgbClr val="0000CC"/>
                </a:solidFill>
                <a:latin typeface="黑体" panose="02010609060101010101" pitchFamily="49" charset="-122"/>
                <a:ea typeface="黑体" panose="02010609060101010101" pitchFamily="49" charset="-122"/>
              </a:rPr>
              <a:t>1975年2月辽宁海城地震，岩基上完好无损的平房</a:t>
            </a:r>
          </a:p>
          <a:p>
            <a:pPr marL="0" lvl="0" indent="0" eaLnBrk="1" hangingPunct="1">
              <a:spcBef>
                <a:spcPct val="50000"/>
              </a:spcBef>
              <a:buClrTx/>
              <a:buSzTx/>
              <a:buFont typeface="Arial" panose="020B0604020202020204" pitchFamily="34" charset="0"/>
              <a:buNone/>
            </a:pPr>
            <a:r>
              <a:rPr lang="zh-CN" altLang="en-US" sz="2000" dirty="0">
                <a:solidFill>
                  <a:srgbClr val="0000CC"/>
                </a:solidFill>
                <a:latin typeface="黑体" panose="02010609060101010101" pitchFamily="49" charset="-122"/>
                <a:ea typeface="黑体" panose="02010609060101010101" pitchFamily="49" charset="-122"/>
                <a:sym typeface="Arial" panose="020B0604020202020204" pitchFamily="34" charset="0"/>
              </a:rPr>
              <a:t>左图：</a:t>
            </a:r>
            <a:r>
              <a:rPr lang="zh-CN" altLang="en-US" sz="2000" dirty="0">
                <a:solidFill>
                  <a:srgbClr val="0000CC"/>
                </a:solidFill>
                <a:latin typeface="黑体" panose="02010609060101010101" pitchFamily="49" charset="-122"/>
                <a:ea typeface="黑体" panose="02010609060101010101" pitchFamily="49" charset="-122"/>
              </a:rPr>
              <a:t>海城地震，土基上严重破坏的平房</a:t>
            </a:r>
          </a:p>
        </p:txBody>
      </p:sp>
      <p:pic>
        <p:nvPicPr>
          <p:cNvPr id="66565" name="Picture 2" descr="19750204海城地震3岩基上的平房"/>
          <p:cNvPicPr>
            <a:picLocks noChangeAspect="1"/>
          </p:cNvPicPr>
          <p:nvPr/>
        </p:nvPicPr>
        <p:blipFill>
          <a:blip r:embed="rId4">
            <a:lum contrast="6000"/>
          </a:blip>
          <a:srcRect l="8278" r="3528"/>
          <a:stretch>
            <a:fillRect/>
          </a:stretch>
        </p:blipFill>
        <p:spPr>
          <a:xfrm>
            <a:off x="3967163" y="765175"/>
            <a:ext cx="5173662" cy="3455988"/>
          </a:xfrm>
          <a:prstGeom prst="rect">
            <a:avLst/>
          </a:prstGeom>
          <a:noFill/>
          <a:ln w="9525">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p:nvPr/>
        </p:nvSpPr>
        <p:spPr>
          <a:xfrm>
            <a:off x="539750" y="558800"/>
            <a:ext cx="7848600" cy="2855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50000"/>
              </a:spcAft>
              <a:buClrTx/>
              <a:buSzTx/>
              <a:buFont typeface="Arial" panose="020B0604020202020204" pitchFamily="34" charset="0"/>
              <a:buNone/>
            </a:pPr>
            <a:r>
              <a:rPr lang="en-US" altLang="zh-CN" sz="2400" b="1" dirty="0">
                <a:solidFill>
                  <a:srgbClr val="000099"/>
                </a:solidFill>
                <a:latin typeface="黑体" panose="02010609060101010101" pitchFamily="49" charset="-122"/>
                <a:ea typeface="黑体" panose="02010609060101010101" pitchFamily="49" charset="-122"/>
              </a:rPr>
              <a:t>1. </a:t>
            </a:r>
            <a:r>
              <a:rPr lang="zh-CN" altLang="en-US" sz="2400" b="1" dirty="0">
                <a:solidFill>
                  <a:srgbClr val="000099"/>
                </a:solidFill>
                <a:latin typeface="黑体" panose="02010609060101010101" pitchFamily="49" charset="-122"/>
                <a:ea typeface="黑体" panose="02010609060101010101" pitchFamily="49" charset="-122"/>
              </a:rPr>
              <a:t>地震的成因</a:t>
            </a:r>
          </a:p>
          <a:p>
            <a:pPr marL="0" lvl="0" indent="0" eaLnBrk="1" hangingPunct="1">
              <a:spcBef>
                <a:spcPct val="0"/>
              </a:spcBef>
              <a:spcAft>
                <a:spcPts val="12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能够造成地壳振动的原因</a:t>
            </a:r>
            <a:r>
              <a:rPr lang="en-US" altLang="zh-CN" sz="2400" dirty="0">
                <a:solidFill>
                  <a:srgbClr val="000099"/>
                </a:solidFill>
                <a:latin typeface="黑体" panose="02010609060101010101" pitchFamily="49" charset="-122"/>
                <a:ea typeface="黑体" panose="02010609060101010101" pitchFamily="49" charset="-122"/>
              </a:rPr>
              <a:t>:</a:t>
            </a:r>
          </a:p>
          <a:p>
            <a:pPr marL="0" lvl="0" indent="0" eaLnBrk="1" hangingPunct="1">
              <a:spcBef>
                <a:spcPct val="0"/>
              </a:spcBef>
              <a:spcAft>
                <a:spcPts val="600"/>
              </a:spcAft>
              <a:buClrTx/>
              <a:buSzTx/>
              <a:buChar char="Ø"/>
            </a:pPr>
            <a:r>
              <a:rPr lang="zh-CN" altLang="en-US" sz="2400" dirty="0">
                <a:solidFill>
                  <a:srgbClr val="000099"/>
                </a:solidFill>
                <a:latin typeface="黑体" panose="02010609060101010101" pitchFamily="49" charset="-122"/>
                <a:ea typeface="黑体" panose="02010609060101010101" pitchFamily="49" charset="-122"/>
              </a:rPr>
              <a:t>地壳运动 </a:t>
            </a: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b="1" dirty="0">
                <a:solidFill>
                  <a:srgbClr val="000099"/>
                </a:solidFill>
                <a:latin typeface="黑体" panose="02010609060101010101" pitchFamily="49" charset="-122"/>
                <a:ea typeface="黑体" panose="02010609060101010101" pitchFamily="49" charset="-122"/>
              </a:rPr>
              <a:t>构造地震</a:t>
            </a:r>
          </a:p>
          <a:p>
            <a:pPr marL="0" lvl="0" indent="0" eaLnBrk="1" hangingPunct="1">
              <a:spcBef>
                <a:spcPct val="0"/>
              </a:spcBef>
              <a:spcAft>
                <a:spcPts val="600"/>
              </a:spcAft>
              <a:buClrTx/>
              <a:buSzTx/>
              <a:buChar char="Ø"/>
            </a:pPr>
            <a:r>
              <a:rPr lang="zh-CN" altLang="en-US" sz="2400" dirty="0">
                <a:solidFill>
                  <a:srgbClr val="000099"/>
                </a:solidFill>
                <a:latin typeface="黑体" panose="02010609060101010101" pitchFamily="49" charset="-122"/>
                <a:ea typeface="黑体" panose="02010609060101010101" pitchFamily="49" charset="-122"/>
              </a:rPr>
              <a:t>火山活动 </a:t>
            </a: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b="1" dirty="0">
                <a:solidFill>
                  <a:srgbClr val="000099"/>
                </a:solidFill>
                <a:latin typeface="黑体" panose="02010609060101010101" pitchFamily="49" charset="-122"/>
                <a:ea typeface="黑体" panose="02010609060101010101" pitchFamily="49" charset="-122"/>
              </a:rPr>
              <a:t>火山地震</a:t>
            </a:r>
          </a:p>
          <a:p>
            <a:pPr marL="0" lvl="0" indent="0" eaLnBrk="1" hangingPunct="1">
              <a:spcBef>
                <a:spcPct val="0"/>
              </a:spcBef>
              <a:spcAft>
                <a:spcPts val="600"/>
              </a:spcAft>
              <a:buClrTx/>
              <a:buSzTx/>
              <a:buChar char="Ø"/>
            </a:pPr>
            <a:r>
              <a:rPr lang="zh-CN" altLang="en-US" sz="2400" dirty="0">
                <a:solidFill>
                  <a:srgbClr val="000099"/>
                </a:solidFill>
                <a:latin typeface="黑体" panose="02010609060101010101" pitchFamily="49" charset="-122"/>
                <a:ea typeface="黑体" panose="02010609060101010101" pitchFamily="49" charset="-122"/>
              </a:rPr>
              <a:t>地表附近的大规模崩塌 </a:t>
            </a: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b="1" dirty="0">
                <a:solidFill>
                  <a:srgbClr val="000099"/>
                </a:solidFill>
                <a:latin typeface="黑体" panose="02010609060101010101" pitchFamily="49" charset="-122"/>
                <a:ea typeface="黑体" panose="02010609060101010101" pitchFamily="49" charset="-122"/>
              </a:rPr>
              <a:t>陷落地震</a:t>
            </a:r>
          </a:p>
          <a:p>
            <a:pPr marL="0" lvl="0" indent="0" eaLnBrk="1" hangingPunct="1">
              <a:spcBef>
                <a:spcPct val="0"/>
              </a:spcBef>
              <a:spcAft>
                <a:spcPts val="600"/>
              </a:spcAft>
              <a:buClrTx/>
              <a:buSzTx/>
              <a:buChar char="Ø"/>
            </a:pPr>
            <a:r>
              <a:rPr lang="zh-CN" altLang="en-US" sz="2400" dirty="0">
                <a:solidFill>
                  <a:srgbClr val="000099"/>
                </a:solidFill>
                <a:latin typeface="黑体" panose="02010609060101010101" pitchFamily="49" charset="-122"/>
                <a:ea typeface="黑体" panose="02010609060101010101" pitchFamily="49" charset="-122"/>
              </a:rPr>
              <a:t>人为因素造成的地质条件改变而间接引起 </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 </a:t>
            </a:r>
            <a:r>
              <a:rPr lang="zh-CN" altLang="en-US" sz="2400" b="1" dirty="0">
                <a:solidFill>
                  <a:srgbClr val="000099"/>
                </a:solidFill>
                <a:latin typeface="黑体" panose="02010609060101010101" pitchFamily="49" charset="-122"/>
                <a:ea typeface="黑体" panose="02010609060101010101" pitchFamily="49" charset="-122"/>
              </a:rPr>
              <a:t>诱发地震</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4" descr="10-23a"/>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r="403" b="3625"/>
          <a:stretch>
            <a:fillRect/>
          </a:stretch>
        </p:blipFill>
        <p:spPr>
          <a:xfrm>
            <a:off x="9525" y="12700"/>
            <a:ext cx="9145588" cy="6832600"/>
          </a:xfrm>
        </p:spPr>
      </p:pic>
      <p:sp>
        <p:nvSpPr>
          <p:cNvPr id="67586" name="Text Box 6"/>
          <p:cNvSpPr txBox="1">
            <a:spLocks noChangeArrowheads="1"/>
          </p:cNvSpPr>
          <p:nvPr/>
        </p:nvSpPr>
        <p:spPr bwMode="auto">
          <a:xfrm>
            <a:off x="5364163" y="5843588"/>
            <a:ext cx="3240087" cy="8239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latin typeface="黑体" panose="02010609060101010101" pitchFamily="49" charset="-122"/>
                <a:ea typeface="黑体" panose="02010609060101010101" pitchFamily="49" charset="-122"/>
              </a:rPr>
              <a:t>地质条件对震害的影响</a:t>
            </a:r>
          </a:p>
          <a:p>
            <a:pPr algn="ct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1953</a:t>
            </a:r>
            <a:r>
              <a:rPr lang="zh-CN" altLang="en-US">
                <a:latin typeface="黑体" panose="02010609060101010101" pitchFamily="49" charset="-122"/>
                <a:ea typeface="黑体" panose="02010609060101010101" pitchFamily="49" charset="-122"/>
              </a:rPr>
              <a:t>年土耳其地震）</a:t>
            </a:r>
          </a:p>
        </p:txBody>
      </p:sp>
      <p:grpSp>
        <p:nvGrpSpPr>
          <p:cNvPr id="2" name="Group 4"/>
          <p:cNvGrpSpPr>
            <a:grpSpLocks/>
          </p:cNvGrpSpPr>
          <p:nvPr/>
        </p:nvGrpSpPr>
        <p:grpSpPr bwMode="auto">
          <a:xfrm>
            <a:off x="323850" y="3213100"/>
            <a:ext cx="8280400" cy="3332163"/>
            <a:chOff x="0" y="0"/>
            <a:chExt cx="13040" cy="5247"/>
          </a:xfrm>
        </p:grpSpPr>
        <p:sp>
          <p:nvSpPr>
            <p:cNvPr id="67588" name="Text Box 7"/>
            <p:cNvSpPr txBox="1">
              <a:spLocks noChangeArrowheads="1"/>
            </p:cNvSpPr>
            <p:nvPr/>
          </p:nvSpPr>
          <p:spPr bwMode="auto">
            <a:xfrm>
              <a:off x="8390" y="2495"/>
              <a:ext cx="4650"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zh-CN">
                  <a:solidFill>
                    <a:srgbClr val="FFFF66"/>
                  </a:solidFill>
                  <a:latin typeface="宋体" panose="02010600030101010101" pitchFamily="2" charset="-122"/>
                  <a:ea typeface="黑体" panose="02010609060101010101" pitchFamily="49" charset="-122"/>
                </a:rPr>
                <a:t>河床，沙质沉积</a:t>
              </a:r>
            </a:p>
          </p:txBody>
        </p:sp>
        <p:sp>
          <p:nvSpPr>
            <p:cNvPr id="67589" name="Text Box 8"/>
            <p:cNvSpPr txBox="1">
              <a:spLocks noChangeArrowheads="1"/>
            </p:cNvSpPr>
            <p:nvPr/>
          </p:nvSpPr>
          <p:spPr bwMode="auto">
            <a:xfrm>
              <a:off x="0" y="4423"/>
              <a:ext cx="3290"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zh-CN">
                  <a:solidFill>
                    <a:srgbClr val="FFFF66"/>
                  </a:solidFill>
                  <a:latin typeface="宋体" panose="02010600030101010101" pitchFamily="2" charset="-122"/>
                  <a:ea typeface="黑体" panose="02010609060101010101" pitchFamily="49" charset="-122"/>
                </a:rPr>
                <a:t>河岸，基岩</a:t>
              </a:r>
            </a:p>
          </p:txBody>
        </p:sp>
        <p:sp>
          <p:nvSpPr>
            <p:cNvPr id="67590" name="Text Box 9"/>
            <p:cNvSpPr txBox="1">
              <a:spLocks noChangeArrowheads="1"/>
            </p:cNvSpPr>
            <p:nvPr/>
          </p:nvSpPr>
          <p:spPr bwMode="auto">
            <a:xfrm>
              <a:off x="8505" y="0"/>
              <a:ext cx="3743"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zh-CN">
                  <a:solidFill>
                    <a:srgbClr val="FFFF66"/>
                  </a:solidFill>
                  <a:latin typeface="宋体" panose="02010600030101010101" pitchFamily="2" charset="-122"/>
                  <a:ea typeface="黑体" panose="02010609060101010101" pitchFamily="49" charset="-122"/>
                </a:rPr>
                <a:t>河岸，基岩</a:t>
              </a:r>
            </a:p>
          </p:txBody>
        </p:sp>
      </p:grpSp>
    </p:spTree>
    <p:extLst>
      <p:ext uri="{BB962C8B-B14F-4D97-AF65-F5344CB8AC3E}">
        <p14:creationId xmlns:p14="http://schemas.microsoft.com/office/powerpoint/2010/main" val="1172098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p:nvPr/>
        </p:nvSpPr>
        <p:spPr>
          <a:xfrm>
            <a:off x="539750" y="641350"/>
            <a:ext cx="7848600" cy="4078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ts val="1200"/>
              </a:spcAft>
              <a:buClrTx/>
              <a:buSzTx/>
              <a:buFont typeface="Arial" panose="020B0604020202020204" pitchFamily="34" charset="0"/>
              <a:buNone/>
            </a:pPr>
            <a:r>
              <a:rPr lang="en-US" altLang="zh-CN" sz="2800" b="1" dirty="0">
                <a:solidFill>
                  <a:srgbClr val="000099"/>
                </a:solidFill>
                <a:latin typeface="黑体" panose="02010609060101010101" pitchFamily="49" charset="-122"/>
                <a:ea typeface="黑体" panose="02010609060101010101" pitchFamily="49" charset="-122"/>
              </a:rPr>
              <a:t>7. </a:t>
            </a:r>
            <a:r>
              <a:rPr lang="zh-CN" altLang="en-US" sz="2800" b="1" dirty="0">
                <a:solidFill>
                  <a:srgbClr val="000099"/>
                </a:solidFill>
                <a:latin typeface="黑体" panose="02010609060101010101" pitchFamily="49" charset="-122"/>
                <a:ea typeface="黑体" panose="02010609060101010101" pitchFamily="49" charset="-122"/>
              </a:rPr>
              <a:t>地震预报及地震灾害预防</a:t>
            </a: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世界各国（主要有中国、日本、美国、前苏联）的地震预报工作大概是从</a:t>
            </a:r>
            <a:r>
              <a:rPr lang="en-US" altLang="zh-CN" sz="2400" dirty="0">
                <a:solidFill>
                  <a:srgbClr val="000099"/>
                </a:solidFill>
                <a:latin typeface="黑体" panose="02010609060101010101" pitchFamily="49" charset="-122"/>
                <a:ea typeface="黑体" panose="02010609060101010101" pitchFamily="49" charset="-122"/>
              </a:rPr>
              <a:t>20</a:t>
            </a:r>
            <a:r>
              <a:rPr lang="zh-CN" altLang="en-US" sz="2400" dirty="0">
                <a:solidFill>
                  <a:srgbClr val="000099"/>
                </a:solidFill>
                <a:latin typeface="黑体" panose="02010609060101010101" pitchFamily="49" charset="-122"/>
                <a:ea typeface="黑体" panose="02010609060101010101" pitchFamily="49" charset="-122"/>
              </a:rPr>
              <a:t>世纪</a:t>
            </a:r>
            <a:r>
              <a:rPr lang="en-US" altLang="zh-CN" sz="2400" dirty="0">
                <a:solidFill>
                  <a:srgbClr val="000099"/>
                </a:solidFill>
                <a:latin typeface="黑体" panose="02010609060101010101" pitchFamily="49" charset="-122"/>
                <a:ea typeface="黑体" panose="02010609060101010101" pitchFamily="49" charset="-122"/>
              </a:rPr>
              <a:t>60</a:t>
            </a:r>
            <a:r>
              <a:rPr lang="zh-CN" altLang="en-US" sz="2400" dirty="0">
                <a:solidFill>
                  <a:srgbClr val="000099"/>
                </a:solidFill>
                <a:latin typeface="黑体" panose="02010609060101010101" pitchFamily="49" charset="-122"/>
                <a:ea typeface="黑体" panose="02010609060101010101" pitchFamily="49" charset="-122"/>
              </a:rPr>
              <a:t>年代开始的（我国从</a:t>
            </a:r>
            <a:r>
              <a:rPr lang="en-US" altLang="zh-CN" sz="2400" dirty="0">
                <a:solidFill>
                  <a:srgbClr val="000099"/>
                </a:solidFill>
                <a:latin typeface="黑体" panose="02010609060101010101" pitchFamily="49" charset="-122"/>
                <a:ea typeface="黑体" panose="02010609060101010101" pitchFamily="49" charset="-122"/>
              </a:rPr>
              <a:t>1966</a:t>
            </a:r>
            <a:r>
              <a:rPr lang="zh-CN" altLang="en-US" sz="2400" dirty="0">
                <a:solidFill>
                  <a:srgbClr val="000099"/>
                </a:solidFill>
                <a:latin typeface="黑体" panose="02010609060101010101" pitchFamily="49" charset="-122"/>
                <a:ea typeface="黑体" panose="02010609060101010101" pitchFamily="49" charset="-122"/>
              </a:rPr>
              <a:t>年邢台地震开始），但都遇到困难。目前主要是中国在地震预报方面坚持下来了，其他国家都停留在科研领域。</a:t>
            </a:r>
          </a:p>
          <a:p>
            <a:pPr marL="0" lvl="0" indent="0" eaLnBrk="1" hangingPunct="1">
              <a:spcBef>
                <a:spcPct val="0"/>
              </a:spcBef>
              <a:buClrTx/>
              <a:buSzTx/>
              <a:buFont typeface="Arial" panose="020B0604020202020204" pitchFamily="34" charset="0"/>
              <a:buNone/>
            </a:pPr>
            <a:endParaRPr lang="zh-CN" altLang="en-US"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ts val="6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地震预报不同于天气预报。天气的可预报性要比地震的可预报性高得多。天气预报错报通常不会造成大的损失。</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地震预报的后果则具有两极性。报准了，可以避免人员伤亡和财产损失。报错了，则会造成巨大的社会和经济损失。</a:t>
            </a:r>
            <a:endParaRPr lang="en-US" altLang="zh-CN" sz="2400" dirty="0">
              <a:solidFill>
                <a:srgbClr val="00009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p:nvPr/>
        </p:nvSpPr>
        <p:spPr>
          <a:xfrm>
            <a:off x="468313" y="641350"/>
            <a:ext cx="7715250" cy="3786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1972</a:t>
            </a:r>
            <a:r>
              <a:rPr lang="zh-CN" altLang="en-US" sz="2400" dirty="0">
                <a:solidFill>
                  <a:srgbClr val="000099"/>
                </a:solidFill>
                <a:latin typeface="黑体" panose="02010609060101010101" pitchFamily="49" charset="-122"/>
                <a:ea typeface="黑体" panose="02010609060101010101" pitchFamily="49" charset="-122"/>
              </a:rPr>
              <a:t>年在临汾会议上正式提出地震预报分为长（</a:t>
            </a:r>
            <a:r>
              <a:rPr lang="en-US" altLang="zh-CN" sz="2400" dirty="0">
                <a:solidFill>
                  <a:srgbClr val="000099"/>
                </a:solidFill>
                <a:latin typeface="黑体" panose="02010609060101010101" pitchFamily="49" charset="-122"/>
                <a:ea typeface="黑体" panose="02010609060101010101" pitchFamily="49" charset="-122"/>
              </a:rPr>
              <a:t>10</a:t>
            </a:r>
            <a:r>
              <a:rPr lang="zh-CN" altLang="en-US" sz="2400" dirty="0">
                <a:solidFill>
                  <a:srgbClr val="000099"/>
                </a:solidFill>
                <a:latin typeface="黑体" panose="02010609060101010101" pitchFamily="49" charset="-122"/>
                <a:ea typeface="黑体" panose="02010609060101010101" pitchFamily="49" charset="-122"/>
              </a:rPr>
              <a:t>年左右）、中（</a:t>
            </a:r>
            <a:r>
              <a:rPr lang="en-US" altLang="zh-CN" sz="2400" dirty="0">
                <a:solidFill>
                  <a:srgbClr val="000099"/>
                </a:solidFill>
                <a:latin typeface="黑体" panose="02010609060101010101" pitchFamily="49" charset="-122"/>
                <a:ea typeface="黑体" panose="02010609060101010101" pitchFamily="49" charset="-122"/>
              </a:rPr>
              <a:t>1-2</a:t>
            </a:r>
            <a:r>
              <a:rPr lang="zh-CN" altLang="en-US" sz="2400" dirty="0">
                <a:solidFill>
                  <a:srgbClr val="000099"/>
                </a:solidFill>
                <a:latin typeface="黑体" panose="02010609060101010101" pitchFamily="49" charset="-122"/>
                <a:ea typeface="黑体" panose="02010609060101010101" pitchFamily="49" charset="-122"/>
              </a:rPr>
              <a:t>年）、短（</a:t>
            </a:r>
            <a:r>
              <a:rPr lang="en-US" altLang="zh-CN" sz="2400" dirty="0">
                <a:solidFill>
                  <a:srgbClr val="000099"/>
                </a:solidFill>
                <a:latin typeface="黑体" panose="02010609060101010101" pitchFamily="49" charset="-122"/>
                <a:ea typeface="黑体" panose="02010609060101010101" pitchFamily="49" charset="-122"/>
              </a:rPr>
              <a:t>3</a:t>
            </a:r>
            <a:r>
              <a:rPr lang="zh-CN" altLang="en-US" sz="2400" dirty="0">
                <a:solidFill>
                  <a:srgbClr val="000099"/>
                </a:solidFill>
                <a:latin typeface="黑体" panose="02010609060101010101" pitchFamily="49" charset="-122"/>
                <a:ea typeface="黑体" panose="02010609060101010101" pitchFamily="49" charset="-122"/>
              </a:rPr>
              <a:t>个月内）、临</a:t>
            </a:r>
            <a:r>
              <a:rPr lang="en-US" altLang="zh-CN" sz="2400" dirty="0">
                <a:solidFill>
                  <a:srgbClr val="000099"/>
                </a:solidFill>
                <a:latin typeface="黑体" panose="02010609060101010101" pitchFamily="49" charset="-122"/>
                <a:ea typeface="黑体" panose="02010609060101010101" pitchFamily="49" charset="-122"/>
              </a:rPr>
              <a:t>4</a:t>
            </a:r>
            <a:r>
              <a:rPr lang="zh-CN" altLang="en-US" sz="2400" dirty="0">
                <a:solidFill>
                  <a:srgbClr val="000099"/>
                </a:solidFill>
                <a:latin typeface="黑体" panose="02010609060101010101" pitchFamily="49" charset="-122"/>
                <a:ea typeface="黑体" panose="02010609060101010101" pitchFamily="49" charset="-122"/>
              </a:rPr>
              <a:t>个阶段。</a:t>
            </a: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dirty="0">
                <a:solidFill>
                  <a:srgbClr val="000099"/>
                </a:solidFill>
                <a:latin typeface="黑体" panose="02010609060101010101" pitchFamily="49" charset="-122"/>
                <a:ea typeface="黑体" panose="02010609060101010101" pitchFamily="49" charset="-122"/>
              </a:rPr>
              <a:t>这是基于地震孕育过程存在的阶段性而划分的。</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地震预报的三要素：时间、地点、震级。</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地震预报要求回答三问题：</a:t>
            </a:r>
            <a:r>
              <a:rPr lang="zh-CN" altLang="en-US" sz="2400" b="1" dirty="0">
                <a:solidFill>
                  <a:srgbClr val="000099"/>
                </a:solidFill>
                <a:latin typeface="黑体" panose="02010609060101010101" pitchFamily="49" charset="-122"/>
                <a:ea typeface="黑体" panose="02010609060101010101" pitchFamily="49" charset="-122"/>
              </a:rPr>
              <a:t>何时</a:t>
            </a:r>
            <a:r>
              <a:rPr lang="zh-CN" altLang="en-US" sz="2400" dirty="0">
                <a:solidFill>
                  <a:srgbClr val="000099"/>
                </a:solidFill>
                <a:latin typeface="黑体" panose="02010609060101010101" pitchFamily="49" charset="-122"/>
                <a:ea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何地</a:t>
            </a:r>
            <a:r>
              <a:rPr lang="zh-CN" altLang="en-US" sz="2400" dirty="0">
                <a:solidFill>
                  <a:srgbClr val="000099"/>
                </a:solidFill>
                <a:latin typeface="黑体" panose="02010609060101010101" pitchFamily="49" charset="-122"/>
                <a:ea typeface="黑体" panose="02010609060101010101" pitchFamily="49" charset="-122"/>
              </a:rPr>
              <a:t>发生</a:t>
            </a:r>
            <a:r>
              <a:rPr lang="zh-CN" altLang="en-US" sz="2400" b="1" dirty="0">
                <a:solidFill>
                  <a:srgbClr val="000099"/>
                </a:solidFill>
                <a:latin typeface="黑体" panose="02010609060101010101" pitchFamily="49" charset="-122"/>
                <a:ea typeface="黑体" panose="02010609060101010101" pitchFamily="49" charset="-122"/>
              </a:rPr>
              <a:t>何种震级</a:t>
            </a:r>
            <a:r>
              <a:rPr lang="zh-CN" altLang="en-US" sz="2400" dirty="0">
                <a:solidFill>
                  <a:srgbClr val="000099"/>
                </a:solidFill>
                <a:latin typeface="黑体" panose="02010609060101010101" pitchFamily="49" charset="-122"/>
                <a:ea typeface="黑体" panose="02010609060101010101" pitchFamily="49" charset="-122"/>
              </a:rPr>
              <a:t>的地震。答案应该控制在一个可应用的范围内。</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后两个问题尚可回答。但对第一个问题的回答是困难的，而这个问题又是极其重要的。</a:t>
            </a:r>
            <a:endParaRPr lang="en-US" altLang="zh-CN" sz="2400" dirty="0">
              <a:solidFill>
                <a:srgbClr val="00009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p:nvPr/>
        </p:nvSpPr>
        <p:spPr>
          <a:xfrm>
            <a:off x="395288" y="620713"/>
            <a:ext cx="7777162" cy="54689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ts val="12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地震预报的依据：</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ts val="600"/>
              </a:spcAft>
              <a:buClrTx/>
              <a:buSzTx/>
              <a:buChar char="ü"/>
            </a:pPr>
            <a:r>
              <a:rPr lang="zh-CN" altLang="en-US" sz="2400" dirty="0">
                <a:solidFill>
                  <a:srgbClr val="000099"/>
                </a:solidFill>
                <a:latin typeface="黑体" panose="02010609060101010101" pitchFamily="49" charset="-122"/>
                <a:ea typeface="黑体" panose="02010609060101010101" pitchFamily="49" charset="-122"/>
              </a:rPr>
              <a:t> 大地构造和历史地震背景；</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ts val="600"/>
              </a:spcAft>
              <a:buClrTx/>
              <a:buSzTx/>
              <a:buChar char="ü"/>
            </a:pPr>
            <a:r>
              <a:rPr lang="zh-CN" altLang="en-US" sz="2400" dirty="0">
                <a:solidFill>
                  <a:srgbClr val="000099"/>
                </a:solidFill>
                <a:latin typeface="黑体" panose="02010609060101010101" pitchFamily="49" charset="-122"/>
                <a:ea typeface="黑体" panose="02010609060101010101" pitchFamily="49" charset="-122"/>
              </a:rPr>
              <a:t> 地应力测量；</a:t>
            </a:r>
          </a:p>
          <a:p>
            <a:pPr marL="0" lvl="0" indent="0" eaLnBrk="1" hangingPunct="1">
              <a:spcBef>
                <a:spcPct val="0"/>
              </a:spcBef>
              <a:spcAft>
                <a:spcPts val="600"/>
              </a:spcAft>
              <a:buClrTx/>
              <a:buSzTx/>
              <a:buChar char="ü"/>
            </a:pPr>
            <a:r>
              <a:rPr lang="zh-CN" altLang="en-US" sz="2400" dirty="0">
                <a:solidFill>
                  <a:srgbClr val="000099"/>
                </a:solidFill>
                <a:latin typeface="黑体" panose="02010609060101010101" pitchFamily="49" charset="-122"/>
                <a:ea typeface="黑体" panose="02010609060101010101" pitchFamily="49" charset="-122"/>
              </a:rPr>
              <a:t> 大地变形测量；</a:t>
            </a:r>
          </a:p>
          <a:p>
            <a:pPr marL="0" lvl="0" indent="0" eaLnBrk="1" hangingPunct="1">
              <a:spcBef>
                <a:spcPct val="0"/>
              </a:spcBef>
              <a:spcAft>
                <a:spcPts val="600"/>
              </a:spcAft>
              <a:buClrTx/>
              <a:buSzTx/>
              <a:buChar char="ü"/>
            </a:pPr>
            <a:r>
              <a:rPr lang="zh-CN" altLang="en-US" sz="2400" dirty="0">
                <a:solidFill>
                  <a:srgbClr val="000099"/>
                </a:solidFill>
                <a:latin typeface="黑体" panose="02010609060101010101" pitchFamily="49" charset="-122"/>
                <a:ea typeface="黑体" panose="02010609060101010101" pitchFamily="49" charset="-122"/>
              </a:rPr>
              <a:t> 大地电磁测量；</a:t>
            </a:r>
          </a:p>
          <a:p>
            <a:pPr marL="0" lvl="0" indent="0" eaLnBrk="1" hangingPunct="1">
              <a:spcBef>
                <a:spcPct val="0"/>
              </a:spcBef>
              <a:spcAft>
                <a:spcPts val="600"/>
              </a:spcAft>
              <a:buClrTx/>
              <a:buSzTx/>
              <a:buChar char="ü"/>
            </a:pPr>
            <a:r>
              <a:rPr lang="zh-CN" altLang="en-US" sz="2400" dirty="0">
                <a:solidFill>
                  <a:srgbClr val="000099"/>
                </a:solidFill>
                <a:latin typeface="黑体" panose="02010609060101010101" pitchFamily="49" charset="-122"/>
                <a:ea typeface="黑体" panose="02010609060101010101" pitchFamily="49" charset="-122"/>
              </a:rPr>
              <a:t> 微地震监测；</a:t>
            </a:r>
          </a:p>
          <a:p>
            <a:pPr marL="0" lvl="0" indent="0" eaLnBrk="1" hangingPunct="1">
              <a:spcBef>
                <a:spcPct val="0"/>
              </a:spcBef>
              <a:spcAft>
                <a:spcPts val="600"/>
              </a:spcAft>
              <a:buClrTx/>
              <a:buSzTx/>
              <a:buChar char="ü"/>
            </a:pPr>
            <a:r>
              <a:rPr lang="zh-CN" altLang="en-US" sz="2400" dirty="0">
                <a:solidFill>
                  <a:srgbClr val="000099"/>
                </a:solidFill>
                <a:latin typeface="黑体" panose="02010609060101010101" pitchFamily="49" charset="-122"/>
                <a:ea typeface="黑体" panose="02010609060101010101" pitchFamily="49" charset="-122"/>
              </a:rPr>
              <a:t> 氡气异常；</a:t>
            </a:r>
          </a:p>
          <a:p>
            <a:pPr marL="0" lvl="0" indent="0" eaLnBrk="1" hangingPunct="1">
              <a:spcBef>
                <a:spcPct val="0"/>
              </a:spcBef>
              <a:spcAft>
                <a:spcPts val="600"/>
              </a:spcAft>
              <a:buClrTx/>
              <a:buSzTx/>
              <a:buChar char="ü"/>
            </a:pPr>
            <a:r>
              <a:rPr lang="zh-CN" altLang="en-US" sz="2400" dirty="0">
                <a:solidFill>
                  <a:srgbClr val="000099"/>
                </a:solidFill>
                <a:latin typeface="黑体" panose="02010609060101010101" pitchFamily="49" charset="-122"/>
                <a:ea typeface="黑体" panose="02010609060101010101" pitchFamily="49" charset="-122"/>
              </a:rPr>
              <a:t> 次声波；</a:t>
            </a:r>
          </a:p>
          <a:p>
            <a:pPr marL="0" lvl="0" indent="0" eaLnBrk="1" hangingPunct="1">
              <a:spcBef>
                <a:spcPct val="0"/>
              </a:spcBef>
              <a:spcAft>
                <a:spcPts val="600"/>
              </a:spcAft>
              <a:buClrTx/>
              <a:buSzTx/>
              <a:buChar char="ü"/>
            </a:pPr>
            <a:r>
              <a:rPr lang="zh-CN" altLang="en-US" sz="2400" dirty="0">
                <a:solidFill>
                  <a:srgbClr val="000099"/>
                </a:solidFill>
                <a:latin typeface="黑体" panose="02010609060101010101" pitchFamily="49" charset="-122"/>
                <a:ea typeface="黑体" panose="02010609060101010101" pitchFamily="49" charset="-122"/>
              </a:rPr>
              <a:t> 动物异常；</a:t>
            </a:r>
          </a:p>
          <a:p>
            <a:pPr marL="0" lvl="0" indent="0" eaLnBrk="1" hangingPunct="1">
              <a:spcBef>
                <a:spcPct val="0"/>
              </a:spcBef>
              <a:spcAft>
                <a:spcPts val="600"/>
              </a:spcAft>
              <a:buClrTx/>
              <a:buSzTx/>
              <a:buChar char="ü"/>
            </a:pPr>
            <a:r>
              <a:rPr lang="zh-CN" altLang="en-US" sz="2400" dirty="0">
                <a:solidFill>
                  <a:srgbClr val="000099"/>
                </a:solidFill>
                <a:latin typeface="黑体" panose="02010609060101010101" pitchFamily="49" charset="-122"/>
                <a:ea typeface="黑体" panose="02010609060101010101" pitchFamily="49" charset="-122"/>
              </a:rPr>
              <a:t> 卫星热红外遥感法；</a:t>
            </a:r>
          </a:p>
          <a:p>
            <a:pPr marL="0" lvl="0" indent="0" eaLnBrk="1" hangingPunct="1">
              <a:spcBef>
                <a:spcPct val="0"/>
              </a:spcBef>
              <a:spcAft>
                <a:spcPts val="600"/>
              </a:spcAft>
              <a:buClrTx/>
              <a:buSzTx/>
              <a:buChar char="ü"/>
            </a:pPr>
            <a:r>
              <a:rPr lang="zh-CN" altLang="en-US" sz="2400" dirty="0">
                <a:solidFill>
                  <a:srgbClr val="000099"/>
                </a:solidFill>
                <a:latin typeface="黑体" panose="02010609060101010101" pitchFamily="49" charset="-122"/>
                <a:ea typeface="黑体" panose="02010609060101010101" pitchFamily="49" charset="-122"/>
              </a:rPr>
              <a:t> 地震云</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等等。</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研究分析这些现象和记录 </a:t>
            </a:r>
            <a:r>
              <a:rPr lang="zh-CN" altLang="en-US" sz="2400" dirty="0">
                <a:solidFill>
                  <a:srgbClr val="000099"/>
                </a:solidFill>
                <a:latin typeface="黑体" panose="02010609060101010101" pitchFamily="49" charset="-122"/>
                <a:ea typeface="黑体" panose="02010609060101010101" pitchFamily="49" charset="-122"/>
                <a:sym typeface="黑体" panose="02010609060101010101" pitchFamily="49" charset="-122"/>
              </a:rPr>
              <a:t>→</a:t>
            </a:r>
            <a:r>
              <a:rPr lang="zh-CN" altLang="en-US" sz="2400" b="1" dirty="0">
                <a:solidFill>
                  <a:srgbClr val="000099"/>
                </a:solidFill>
                <a:latin typeface="黑体" panose="02010609060101010101" pitchFamily="49" charset="-122"/>
                <a:ea typeface="黑体" panose="02010609060101010101" pitchFamily="49" charset="-122"/>
              </a:rPr>
              <a:t>判断地壳运动的发展趋势</a:t>
            </a:r>
            <a:r>
              <a:rPr lang="zh-CN" altLang="en-US" sz="2400" dirty="0">
                <a:solidFill>
                  <a:srgbClr val="000099"/>
                </a:solidFill>
                <a:latin typeface="黑体" panose="02010609060101010101" pitchFamily="49" charset="-122"/>
                <a:ea typeface="黑体" panose="02010609060101010101" pitchFamily="49" charset="-122"/>
              </a:rPr>
              <a:t>。</a:t>
            </a:r>
          </a:p>
        </p:txBody>
      </p:sp>
      <p:pic>
        <p:nvPicPr>
          <p:cNvPr id="70659" name="Picture 3" descr="20081106083918554[1]"/>
          <p:cNvPicPr>
            <a:picLocks noChangeAspect="1"/>
          </p:cNvPicPr>
          <p:nvPr/>
        </p:nvPicPr>
        <p:blipFill>
          <a:blip r:embed="rId2"/>
          <a:stretch>
            <a:fillRect/>
          </a:stretch>
        </p:blipFill>
        <p:spPr>
          <a:xfrm>
            <a:off x="3924300" y="2997200"/>
            <a:ext cx="4797425" cy="2398713"/>
          </a:xfrm>
          <a:prstGeom prst="rect">
            <a:avLst/>
          </a:prstGeom>
          <a:noFill/>
          <a:ln w="9525">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ttp://img8.9158.com/200805/20/12/35/200805202213665.jpg"/>
          <p:cNvPicPr>
            <a:picLocks noChangeAspect="1"/>
          </p:cNvPicPr>
          <p:nvPr/>
        </p:nvPicPr>
        <p:blipFill>
          <a:blip r:embed="rId2"/>
          <a:srcRect t="9488" b="4208"/>
          <a:stretch>
            <a:fillRect/>
          </a:stretch>
        </p:blipFill>
        <p:spPr>
          <a:xfrm>
            <a:off x="26988" y="1196975"/>
            <a:ext cx="3951287" cy="3311525"/>
          </a:xfrm>
          <a:prstGeom prst="rect">
            <a:avLst/>
          </a:prstGeom>
          <a:noFill/>
          <a:ln w="9525">
            <a:noFill/>
          </a:ln>
        </p:spPr>
      </p:pic>
      <p:pic>
        <p:nvPicPr>
          <p:cNvPr id="71683" name="Picture 7" descr="F:\teaching图片资料1303\9地震earthquake\地震云\b43a6dcbaa4136ee53664feb.jpg"/>
          <p:cNvPicPr>
            <a:picLocks noChangeAspect="1"/>
          </p:cNvPicPr>
          <p:nvPr/>
        </p:nvPicPr>
        <p:blipFill>
          <a:blip r:embed="rId3"/>
          <a:stretch>
            <a:fillRect/>
          </a:stretch>
        </p:blipFill>
        <p:spPr>
          <a:xfrm>
            <a:off x="6732588" y="1176338"/>
            <a:ext cx="2244725" cy="3367087"/>
          </a:xfrm>
          <a:prstGeom prst="rect">
            <a:avLst/>
          </a:prstGeom>
          <a:noFill/>
          <a:ln w="9525">
            <a:noFill/>
          </a:ln>
        </p:spPr>
      </p:pic>
      <p:pic>
        <p:nvPicPr>
          <p:cNvPr id="71684" name="Picture 8" descr="F:\teaching图片资料1303\9地震earthquake\地震云\4a239531b9c8330aeac4aff7.jpg"/>
          <p:cNvPicPr>
            <a:picLocks noChangeAspect="1"/>
          </p:cNvPicPr>
          <p:nvPr/>
        </p:nvPicPr>
        <p:blipFill>
          <a:blip r:embed="rId4"/>
          <a:stretch>
            <a:fillRect/>
          </a:stretch>
        </p:blipFill>
        <p:spPr>
          <a:xfrm>
            <a:off x="4127500" y="1176338"/>
            <a:ext cx="2601913" cy="3367087"/>
          </a:xfrm>
          <a:prstGeom prst="rect">
            <a:avLst/>
          </a:prstGeom>
          <a:noFill/>
          <a:ln w="9525">
            <a:noFill/>
          </a:ln>
        </p:spPr>
      </p:pic>
      <p:sp>
        <p:nvSpPr>
          <p:cNvPr id="71685" name="TextBox 1"/>
          <p:cNvSpPr txBox="1"/>
          <p:nvPr/>
        </p:nvSpPr>
        <p:spPr>
          <a:xfrm>
            <a:off x="1331913" y="4854575"/>
            <a:ext cx="691356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400" dirty="0">
                <a:solidFill>
                  <a:srgbClr val="0000CC"/>
                </a:solidFill>
                <a:latin typeface="黑体" panose="02010609060101010101" pitchFamily="49" charset="-122"/>
                <a:ea typeface="黑体" panose="02010609060101010101" pitchFamily="49" charset="-122"/>
              </a:rPr>
              <a:t>动物异常？                       地震云？</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p:nvPr/>
        </p:nvSpPr>
        <p:spPr>
          <a:xfrm>
            <a:off x="539750" y="582613"/>
            <a:ext cx="7920038" cy="5014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ts val="12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成功的地震预报实例：</a:t>
            </a:r>
            <a:r>
              <a:rPr lang="en-US" altLang="zh-CN" sz="2400" dirty="0">
                <a:solidFill>
                  <a:srgbClr val="000099"/>
                </a:solidFill>
                <a:latin typeface="黑体" panose="02010609060101010101" pitchFamily="49" charset="-122"/>
                <a:ea typeface="黑体" panose="02010609060101010101" pitchFamily="49" charset="-122"/>
              </a:rPr>
              <a:t>1975</a:t>
            </a:r>
            <a:r>
              <a:rPr lang="zh-CN" altLang="en-US" sz="2400" dirty="0">
                <a:solidFill>
                  <a:srgbClr val="000099"/>
                </a:solidFill>
                <a:latin typeface="黑体" panose="02010609060101010101" pitchFamily="49" charset="-122"/>
                <a:ea typeface="黑体" panose="02010609060101010101" pitchFamily="49" charset="-122"/>
              </a:rPr>
              <a:t>年海城</a:t>
            </a:r>
            <a:r>
              <a:rPr lang="en-US" altLang="zh-CN" sz="2400" dirty="0">
                <a:solidFill>
                  <a:srgbClr val="000099"/>
                </a:solidFill>
                <a:latin typeface="黑体" panose="02010609060101010101" pitchFamily="49" charset="-122"/>
                <a:ea typeface="黑体" panose="02010609060101010101" pitchFamily="49" charset="-122"/>
              </a:rPr>
              <a:t>7.3</a:t>
            </a:r>
            <a:r>
              <a:rPr lang="zh-CN" altLang="en-US" sz="2400" dirty="0">
                <a:solidFill>
                  <a:srgbClr val="000099"/>
                </a:solidFill>
                <a:latin typeface="黑体" panose="02010609060101010101" pitchFamily="49" charset="-122"/>
                <a:ea typeface="黑体" panose="02010609060101010101" pitchFamily="49" charset="-122"/>
              </a:rPr>
              <a:t>级地震，</a:t>
            </a:r>
            <a:r>
              <a:rPr lang="en-US" altLang="zh-CN" sz="2400" dirty="0">
                <a:solidFill>
                  <a:srgbClr val="000099"/>
                </a:solidFill>
                <a:latin typeface="黑体" panose="02010609060101010101" pitchFamily="49" charset="-122"/>
                <a:ea typeface="黑体" panose="02010609060101010101" pitchFamily="49" charset="-122"/>
              </a:rPr>
              <a:t>1995</a:t>
            </a:r>
            <a:r>
              <a:rPr lang="zh-CN" altLang="en-US" sz="2400" dirty="0">
                <a:solidFill>
                  <a:srgbClr val="000099"/>
                </a:solidFill>
                <a:latin typeface="黑体" panose="02010609060101010101" pitchFamily="49" charset="-122"/>
                <a:ea typeface="黑体" panose="02010609060101010101" pitchFamily="49" charset="-122"/>
              </a:rPr>
              <a:t>云南孟连</a:t>
            </a:r>
            <a:r>
              <a:rPr lang="en-US" altLang="zh-CN" sz="2400" dirty="0">
                <a:solidFill>
                  <a:srgbClr val="000099"/>
                </a:solidFill>
                <a:latin typeface="黑体" panose="02010609060101010101" pitchFamily="49" charset="-122"/>
                <a:ea typeface="黑体" panose="02010609060101010101" pitchFamily="49" charset="-122"/>
              </a:rPr>
              <a:t>7.3</a:t>
            </a:r>
            <a:r>
              <a:rPr lang="zh-CN" altLang="en-US" sz="2400" dirty="0">
                <a:solidFill>
                  <a:srgbClr val="000099"/>
                </a:solidFill>
                <a:latin typeface="黑体" panose="02010609060101010101" pitchFamily="49" charset="-122"/>
                <a:ea typeface="黑体" panose="02010609060101010101" pitchFamily="49" charset="-122"/>
              </a:rPr>
              <a:t>级地震。</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ts val="1200"/>
              </a:spcBef>
              <a:spcAft>
                <a:spcPts val="6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海城地震预报过程</a:t>
            </a:r>
            <a:r>
              <a:rPr lang="zh-CN" altLang="en-US" sz="2400" dirty="0">
                <a:solidFill>
                  <a:srgbClr val="000099"/>
                </a:solidFill>
                <a:latin typeface="黑体" panose="02010609060101010101" pitchFamily="49" charset="-122"/>
                <a:ea typeface="黑体" panose="02010609060101010101" pitchFamily="49" charset="-122"/>
              </a:rPr>
              <a:t>：</a:t>
            </a:r>
          </a:p>
          <a:p>
            <a:pPr marL="0" lvl="0" indent="0" eaLnBrk="1" hangingPunct="1">
              <a:spcBef>
                <a:spcPct val="0"/>
              </a:spcBef>
              <a:spcAft>
                <a:spcPts val="12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根据地质构造背景，小震增强，大地测量等，确定这一地区存在发生破坏性地震的危险性。 </a:t>
            </a:r>
            <a:r>
              <a:rPr lang="en-US" altLang="zh-CN" sz="2400" dirty="0">
                <a:solidFill>
                  <a:srgbClr val="000099"/>
                </a:solidFill>
                <a:latin typeface="黑体" panose="02010609060101010101" pitchFamily="49" charset="-122"/>
                <a:ea typeface="黑体" panose="02010609060101010101" pitchFamily="49" charset="-122"/>
              </a:rPr>
              <a:t>1970 </a:t>
            </a:r>
            <a:r>
              <a:rPr lang="zh-CN" altLang="en-US" sz="2400" dirty="0">
                <a:solidFill>
                  <a:srgbClr val="000099"/>
                </a:solidFill>
                <a:latin typeface="黑体" panose="02010609060101010101" pitchFamily="49" charset="-122"/>
                <a:ea typeface="黑体" panose="02010609060101010101" pitchFamily="49" charset="-122"/>
              </a:rPr>
              <a:t>年全国第一次地震工作会议，确定辽宁省沈阳至营口地区为全国地震工作重点监视区之一。</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ts val="12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1974</a:t>
            </a:r>
            <a:r>
              <a:rPr lang="zh-CN" altLang="en-US" sz="2400" dirty="0">
                <a:solidFill>
                  <a:srgbClr val="000099"/>
                </a:solidFill>
                <a:latin typeface="黑体" panose="02010609060101010101" pitchFamily="49" charset="-122"/>
                <a:ea typeface="黑体" panose="02010609060101010101" pitchFamily="49" charset="-122"/>
              </a:rPr>
              <a:t>年</a:t>
            </a:r>
            <a:r>
              <a:rPr lang="en-US" altLang="zh-CN" sz="2400" dirty="0">
                <a:solidFill>
                  <a:srgbClr val="000099"/>
                </a:solidFill>
                <a:latin typeface="黑体" panose="02010609060101010101" pitchFamily="49" charset="-122"/>
                <a:ea typeface="黑体" panose="02010609060101010101" pitchFamily="49" charset="-122"/>
              </a:rPr>
              <a:t>6</a:t>
            </a:r>
            <a:r>
              <a:rPr lang="zh-CN" altLang="en-US" sz="2400" dirty="0">
                <a:solidFill>
                  <a:srgbClr val="000099"/>
                </a:solidFill>
                <a:latin typeface="黑体" panose="02010609060101010101" pitchFamily="49" charset="-122"/>
                <a:ea typeface="黑体" panose="02010609060101010101" pitchFamily="49" charset="-122"/>
              </a:rPr>
              <a:t>月，根据近期地震频率（较常年平均值增加</a:t>
            </a:r>
            <a:r>
              <a:rPr lang="en-US" altLang="zh-CN" sz="2400" dirty="0">
                <a:solidFill>
                  <a:srgbClr val="000099"/>
                </a:solidFill>
                <a:latin typeface="黑体" panose="02010609060101010101" pitchFamily="49" charset="-122"/>
                <a:ea typeface="黑体" panose="02010609060101010101" pitchFamily="49" charset="-122"/>
              </a:rPr>
              <a:t>3-4</a:t>
            </a:r>
            <a:r>
              <a:rPr lang="zh-CN" altLang="en-US" sz="2400" dirty="0">
                <a:solidFill>
                  <a:srgbClr val="000099"/>
                </a:solidFill>
                <a:latin typeface="黑体" panose="02010609060101010101" pitchFamily="49" charset="-122"/>
                <a:ea typeface="黑体" panose="02010609060101010101" pitchFamily="49" charset="-122"/>
              </a:rPr>
              <a:t>倍）、活动断裂变形异常（</a:t>
            </a:r>
            <a:r>
              <a:rPr lang="en-US" altLang="zh-CN" sz="2400" dirty="0">
                <a:solidFill>
                  <a:srgbClr val="000099"/>
                </a:solidFill>
                <a:latin typeface="黑体" panose="02010609060101010101" pitchFamily="49" charset="-122"/>
                <a:ea typeface="黑体" panose="02010609060101010101" pitchFamily="49" charset="-122"/>
              </a:rPr>
              <a:t>2.5mm/0.11mm</a:t>
            </a:r>
            <a:r>
              <a:rPr lang="zh-CN" altLang="en-US" sz="2400" dirty="0">
                <a:solidFill>
                  <a:srgbClr val="000099"/>
                </a:solidFill>
                <a:latin typeface="黑体" panose="02010609060101010101" pitchFamily="49" charset="-122"/>
                <a:ea typeface="黑体" panose="02010609060101010101" pitchFamily="49" charset="-122"/>
              </a:rPr>
              <a:t>）、地磁场强度变化，潮汐上升变异（最大涨幅十几厘米），国家地震局召开华北及渤海地区地震趋势会商会，提出渤海北部等地区在一二年内有可能发生</a:t>
            </a:r>
            <a:r>
              <a:rPr lang="en-US" altLang="zh-CN" sz="2400" dirty="0">
                <a:solidFill>
                  <a:srgbClr val="000099"/>
                </a:solidFill>
                <a:latin typeface="黑体" panose="02010609060101010101" pitchFamily="49" charset="-122"/>
                <a:ea typeface="黑体" panose="02010609060101010101" pitchFamily="49" charset="-122"/>
              </a:rPr>
              <a:t>5 </a:t>
            </a:r>
            <a:r>
              <a:rPr lang="zh-CN" altLang="en-US" sz="2400" dirty="0">
                <a:solidFill>
                  <a:srgbClr val="000099"/>
                </a:solidFill>
                <a:latin typeface="黑体" panose="02010609060101010101" pitchFamily="49" charset="-122"/>
                <a:ea typeface="黑体" panose="02010609060101010101" pitchFamily="49" charset="-122"/>
              </a:rPr>
              <a:t>至</a:t>
            </a:r>
            <a:r>
              <a:rPr lang="en-US" altLang="zh-CN" sz="2400" dirty="0">
                <a:solidFill>
                  <a:srgbClr val="000099"/>
                </a:solidFill>
                <a:latin typeface="黑体" panose="02010609060101010101" pitchFamily="49" charset="-122"/>
                <a:ea typeface="黑体" panose="02010609060101010101" pitchFamily="49" charset="-122"/>
              </a:rPr>
              <a:t>6 </a:t>
            </a:r>
            <a:r>
              <a:rPr lang="zh-CN" altLang="en-US" sz="2400" dirty="0">
                <a:solidFill>
                  <a:srgbClr val="000099"/>
                </a:solidFill>
                <a:latin typeface="黑体" panose="02010609060101010101" pitchFamily="49" charset="-122"/>
                <a:ea typeface="黑体" panose="02010609060101010101" pitchFamily="49" charset="-122"/>
              </a:rPr>
              <a:t>级地震。</a:t>
            </a:r>
            <a:endParaRPr lang="en-US" altLang="zh-CN" sz="2400" dirty="0">
              <a:solidFill>
                <a:srgbClr val="00009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p:nvPr/>
        </p:nvSpPr>
        <p:spPr>
          <a:xfrm>
            <a:off x="469900" y="620713"/>
            <a:ext cx="8062913" cy="2200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14605" eaLnBrk="1" hangingPunct="1">
              <a:spcBef>
                <a:spcPct val="0"/>
              </a:spcBef>
              <a:spcAft>
                <a:spcPts val="12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1974</a:t>
            </a:r>
            <a:r>
              <a:rPr lang="zh-CN" altLang="en-US" sz="2400" dirty="0">
                <a:solidFill>
                  <a:srgbClr val="000099"/>
                </a:solidFill>
                <a:latin typeface="黑体" panose="02010609060101010101" pitchFamily="49" charset="-122"/>
                <a:ea typeface="黑体" panose="02010609060101010101" pitchFamily="49" charset="-122"/>
              </a:rPr>
              <a:t>年</a:t>
            </a:r>
            <a:r>
              <a:rPr lang="en-US" altLang="zh-CN" sz="2400" dirty="0">
                <a:solidFill>
                  <a:srgbClr val="000099"/>
                </a:solidFill>
                <a:latin typeface="黑体" panose="02010609060101010101" pitchFamily="49" charset="-122"/>
                <a:ea typeface="黑体" panose="02010609060101010101" pitchFamily="49" charset="-122"/>
              </a:rPr>
              <a:t>12</a:t>
            </a:r>
            <a:r>
              <a:rPr lang="zh-CN" altLang="en-US" sz="2400" dirty="0">
                <a:solidFill>
                  <a:srgbClr val="000099"/>
                </a:solidFill>
                <a:latin typeface="黑体" panose="02010609060101010101" pitchFamily="49" charset="-122"/>
                <a:ea typeface="黑体" panose="02010609060101010101" pitchFamily="49" charset="-122"/>
              </a:rPr>
              <a:t>月中旬，辽南地区出现从末有过的异常现象：</a:t>
            </a:r>
          </a:p>
          <a:p>
            <a:pPr marL="0" lvl="0" indent="14605" eaLnBrk="1" hangingPunct="1">
              <a:spcBef>
                <a:spcPct val="0"/>
              </a:spcBef>
              <a:spcAft>
                <a:spcPts val="1200"/>
              </a:spcAft>
              <a:buClrTx/>
              <a:buSzPct val="100000"/>
              <a:buChar char="ü"/>
            </a:pPr>
            <a:r>
              <a:rPr lang="zh-CN" altLang="en-US" sz="2400" dirty="0">
                <a:solidFill>
                  <a:srgbClr val="000099"/>
                </a:solidFill>
                <a:latin typeface="黑体" panose="02010609060101010101" pitchFamily="49" charset="-122"/>
                <a:ea typeface="黑体" panose="02010609060101010101" pitchFamily="49" charset="-122"/>
              </a:rPr>
              <a:t>一些水井突然变浑、变味、冒泡和水位大幅度涨落；</a:t>
            </a:r>
          </a:p>
          <a:p>
            <a:pPr marL="0" lvl="0" indent="14605" eaLnBrk="1" hangingPunct="1">
              <a:lnSpc>
                <a:spcPct val="70000"/>
              </a:lnSpc>
              <a:spcBef>
                <a:spcPct val="0"/>
              </a:spcBef>
              <a:spcAft>
                <a:spcPts val="1200"/>
              </a:spcAft>
              <a:buClrTx/>
              <a:buSzPct val="100000"/>
              <a:buChar char="ü"/>
            </a:pPr>
            <a:r>
              <a:rPr lang="zh-CN" altLang="en-US" sz="2400" dirty="0">
                <a:solidFill>
                  <a:srgbClr val="000099"/>
                </a:solidFill>
                <a:latin typeface="黑体" panose="02010609060101010101" pitchFamily="49" charset="-122"/>
                <a:ea typeface="黑体" panose="02010609060101010101" pitchFamily="49" charset="-122"/>
              </a:rPr>
              <a:t>冬眠的蛇出洞、老鼠成群发呆、家畜和家禽习性反常；</a:t>
            </a:r>
          </a:p>
          <a:p>
            <a:pPr marL="0" lvl="0" indent="14605" eaLnBrk="1" hangingPunct="1">
              <a:lnSpc>
                <a:spcPct val="70000"/>
              </a:lnSpc>
              <a:spcBef>
                <a:spcPct val="0"/>
              </a:spcBef>
              <a:spcAft>
                <a:spcPts val="1200"/>
              </a:spcAft>
              <a:buClrTx/>
              <a:buSzPct val="100000"/>
              <a:buChar char="ü"/>
            </a:pPr>
            <a:r>
              <a:rPr lang="zh-CN" altLang="en-US" sz="2400" dirty="0">
                <a:solidFill>
                  <a:srgbClr val="000099"/>
                </a:solidFill>
                <a:latin typeface="黑体" panose="02010609060101010101" pitchFamily="49" charset="-122"/>
                <a:ea typeface="黑体" panose="02010609060101010101" pitchFamily="49" charset="-122"/>
              </a:rPr>
              <a:t>地倾斜曲线出现提前转折打结、加速异常；</a:t>
            </a:r>
          </a:p>
          <a:p>
            <a:pPr marL="0" lvl="0" indent="14605" eaLnBrk="1" hangingPunct="1">
              <a:lnSpc>
                <a:spcPct val="70000"/>
              </a:lnSpc>
              <a:spcBef>
                <a:spcPct val="0"/>
              </a:spcBef>
              <a:spcAft>
                <a:spcPts val="1200"/>
              </a:spcAft>
              <a:buClrTx/>
              <a:buSzPct val="100000"/>
              <a:buChar char="ü"/>
            </a:pPr>
            <a:r>
              <a:rPr lang="zh-CN" altLang="en-US" sz="2400" dirty="0">
                <a:solidFill>
                  <a:srgbClr val="000099"/>
                </a:solidFill>
                <a:latin typeface="黑体" panose="02010609060101010101" pitchFamily="49" charset="-122"/>
                <a:ea typeface="黑体" panose="02010609060101010101" pitchFamily="49" charset="-122"/>
              </a:rPr>
              <a:t>水氡异常有转折、突跳现象</a:t>
            </a: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dirty="0">
                <a:solidFill>
                  <a:srgbClr val="000099"/>
                </a:solidFill>
                <a:latin typeface="黑体" panose="02010609060101010101" pitchFamily="49" charset="-122"/>
                <a:ea typeface="黑体" panose="02010609060101010101" pitchFamily="49" charset="-122"/>
              </a:rPr>
              <a:t>相对变化幅达</a:t>
            </a:r>
            <a:r>
              <a:rPr lang="en-US" altLang="zh-CN" sz="2400" dirty="0">
                <a:solidFill>
                  <a:srgbClr val="000099"/>
                </a:solidFill>
                <a:latin typeface="黑体" panose="02010609060101010101" pitchFamily="49" charset="-122"/>
                <a:ea typeface="黑体" panose="02010609060101010101" pitchFamily="49" charset="-122"/>
              </a:rPr>
              <a:t>20-40%</a:t>
            </a:r>
            <a:r>
              <a:rPr lang="zh-CN" altLang="en-US" sz="2400" dirty="0">
                <a:solidFill>
                  <a:srgbClr val="000099"/>
                </a:solidFill>
                <a:latin typeface="黑体" panose="02010609060101010101" pitchFamily="49" charset="-122"/>
                <a:ea typeface="黑体" panose="02010609060101010101" pitchFamily="49" charset="-122"/>
              </a:rPr>
              <a:t>。</a:t>
            </a:r>
            <a:endParaRPr lang="en-US" altLang="zh-CN" sz="2400" dirty="0">
              <a:solidFill>
                <a:srgbClr val="000099"/>
              </a:solidFill>
              <a:latin typeface="黑体" panose="02010609060101010101" pitchFamily="49" charset="-122"/>
              <a:ea typeface="黑体" panose="02010609060101010101" pitchFamily="49" charset="-122"/>
            </a:endParaRPr>
          </a:p>
        </p:txBody>
      </p:sp>
      <p:pic>
        <p:nvPicPr>
          <p:cNvPr id="73731" name="Picture 3" descr="qjwb20080521b0008v01b004[1]"/>
          <p:cNvPicPr>
            <a:picLocks noChangeAspect="1"/>
          </p:cNvPicPr>
          <p:nvPr/>
        </p:nvPicPr>
        <p:blipFill>
          <a:blip r:embed="rId2"/>
          <a:stretch>
            <a:fillRect/>
          </a:stretch>
        </p:blipFill>
        <p:spPr>
          <a:xfrm>
            <a:off x="107950" y="3284538"/>
            <a:ext cx="4492625" cy="3097212"/>
          </a:xfrm>
          <a:prstGeom prst="rect">
            <a:avLst/>
          </a:prstGeom>
          <a:noFill/>
          <a:ln w="9525">
            <a:noFill/>
          </a:ln>
        </p:spPr>
      </p:pic>
      <p:sp>
        <p:nvSpPr>
          <p:cNvPr id="73732" name="Text Box 4"/>
          <p:cNvSpPr txBox="1"/>
          <p:nvPr/>
        </p:nvSpPr>
        <p:spPr>
          <a:xfrm>
            <a:off x="828675" y="6524625"/>
            <a:ext cx="4056063"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zh-CN" sz="1200" dirty="0">
                <a:solidFill>
                  <a:schemeClr val="bg1"/>
                </a:solidFill>
              </a:rPr>
              <a:t>http://qjwb.zjol.com.cn/html/2008-05/21/content_2539533.htm</a:t>
            </a:r>
          </a:p>
        </p:txBody>
      </p:sp>
      <p:pic>
        <p:nvPicPr>
          <p:cNvPr id="73733" name="Picture 5" descr="p36_b[1]"/>
          <p:cNvPicPr>
            <a:picLocks noChangeAspect="1"/>
          </p:cNvPicPr>
          <p:nvPr/>
        </p:nvPicPr>
        <p:blipFill>
          <a:blip r:embed="rId3">
            <a:lum contrast="6000"/>
          </a:blip>
          <a:stretch>
            <a:fillRect/>
          </a:stretch>
        </p:blipFill>
        <p:spPr>
          <a:xfrm>
            <a:off x="4645025" y="3284538"/>
            <a:ext cx="4438650" cy="3097212"/>
          </a:xfrm>
          <a:prstGeom prst="rect">
            <a:avLst/>
          </a:prstGeom>
          <a:noFill/>
          <a:ln w="9525">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p:nvPr/>
        </p:nvSpPr>
        <p:spPr>
          <a:xfrm>
            <a:off x="469900" y="620713"/>
            <a:ext cx="8062913" cy="46529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14605" eaLnBrk="1" hangingPunct="1">
              <a:spcBef>
                <a:spcPct val="0"/>
              </a:spcBef>
              <a:spcAft>
                <a:spcPts val="12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12</a:t>
            </a:r>
            <a:r>
              <a:rPr lang="zh-CN" altLang="en-US" sz="2400" dirty="0">
                <a:solidFill>
                  <a:srgbClr val="000099"/>
                </a:solidFill>
                <a:latin typeface="黑体" panose="02010609060101010101" pitchFamily="49" charset="-122"/>
                <a:ea typeface="黑体" panose="02010609060101010101" pitchFamily="49" charset="-122"/>
              </a:rPr>
              <a:t>月</a:t>
            </a:r>
            <a:r>
              <a:rPr lang="en-US" altLang="zh-CN" sz="2400" dirty="0">
                <a:solidFill>
                  <a:srgbClr val="000099"/>
                </a:solidFill>
                <a:latin typeface="黑体" panose="02010609060101010101" pitchFamily="49" charset="-122"/>
                <a:ea typeface="黑体" panose="02010609060101010101" pitchFamily="49" charset="-122"/>
              </a:rPr>
              <a:t>22</a:t>
            </a:r>
            <a:r>
              <a:rPr lang="zh-CN" altLang="en-US" sz="2400" dirty="0">
                <a:solidFill>
                  <a:srgbClr val="000099"/>
                </a:solidFill>
                <a:latin typeface="黑体" panose="02010609060101010101" pitchFamily="49" charset="-122"/>
                <a:ea typeface="黑体" panose="02010609060101010101" pitchFamily="49" charset="-122"/>
              </a:rPr>
              <a:t>日，辽阳市参窝水库发生</a:t>
            </a:r>
            <a:r>
              <a:rPr lang="en-US" altLang="zh-CN" sz="2400" dirty="0">
                <a:solidFill>
                  <a:srgbClr val="000099"/>
                </a:solidFill>
                <a:latin typeface="黑体" panose="02010609060101010101" pitchFamily="49" charset="-122"/>
                <a:ea typeface="黑体" panose="02010609060101010101" pitchFamily="49" charset="-122"/>
              </a:rPr>
              <a:t>4.8</a:t>
            </a:r>
            <a:r>
              <a:rPr lang="zh-CN" altLang="en-US" sz="2400" dirty="0">
                <a:solidFill>
                  <a:srgbClr val="000099"/>
                </a:solidFill>
                <a:latin typeface="黑体" panose="02010609060101010101" pitchFamily="49" charset="-122"/>
                <a:ea typeface="黑体" panose="02010609060101010101" pitchFamily="49" charset="-122"/>
              </a:rPr>
              <a:t>级地震。但地震后各种异常并未停歇。因此判断，参窝地震不是预期的地震，认为辽南地区仍可能发生更大的地震。</a:t>
            </a:r>
            <a:endParaRPr lang="en-US" altLang="zh-CN" sz="2400" dirty="0">
              <a:solidFill>
                <a:srgbClr val="000099"/>
              </a:solidFill>
              <a:latin typeface="黑体" panose="02010609060101010101" pitchFamily="49" charset="-122"/>
              <a:ea typeface="黑体" panose="02010609060101010101" pitchFamily="49" charset="-122"/>
            </a:endParaRPr>
          </a:p>
          <a:p>
            <a:pPr marL="0" lvl="0" indent="14605" eaLnBrk="1" hangingPunct="1">
              <a:spcBef>
                <a:spcPct val="30000"/>
              </a:spcBef>
              <a:spcAft>
                <a:spcPts val="12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1975 </a:t>
            </a:r>
            <a:r>
              <a:rPr lang="zh-CN" altLang="en-US" sz="2400" dirty="0">
                <a:solidFill>
                  <a:srgbClr val="000099"/>
                </a:solidFill>
                <a:latin typeface="黑体" panose="02010609060101010101" pitchFamily="49" charset="-122"/>
                <a:ea typeface="黑体" panose="02010609060101010101" pitchFamily="49" charset="-122"/>
              </a:rPr>
              <a:t>年</a:t>
            </a:r>
            <a:r>
              <a:rPr lang="en-US" altLang="zh-CN" sz="2400" dirty="0">
                <a:solidFill>
                  <a:srgbClr val="000099"/>
                </a:solidFill>
                <a:latin typeface="黑体" panose="02010609060101010101" pitchFamily="49" charset="-122"/>
                <a:ea typeface="黑体" panose="02010609060101010101" pitchFamily="49" charset="-122"/>
              </a:rPr>
              <a:t>1</a:t>
            </a:r>
            <a:r>
              <a:rPr lang="zh-CN" altLang="en-US" sz="2400" dirty="0">
                <a:solidFill>
                  <a:srgbClr val="000099"/>
                </a:solidFill>
                <a:latin typeface="黑体" panose="02010609060101010101" pitchFamily="49" charset="-122"/>
                <a:ea typeface="黑体" panose="02010609060101010101" pitchFamily="49" charset="-122"/>
              </a:rPr>
              <a:t>月下旬，</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认为</a:t>
            </a:r>
            <a:r>
              <a:rPr lang="en-US" altLang="zh-CN" sz="2400" dirty="0">
                <a:solidFill>
                  <a:srgbClr val="000099"/>
                </a:solidFill>
                <a:latin typeface="黑体" panose="02010609060101010101" pitchFamily="49" charset="-122"/>
                <a:ea typeface="黑体" panose="02010609060101010101" pitchFamily="49" charset="-122"/>
              </a:rPr>
              <a:t>1975 </a:t>
            </a:r>
            <a:r>
              <a:rPr lang="zh-CN" altLang="en-US" sz="2400" dirty="0">
                <a:solidFill>
                  <a:srgbClr val="000099"/>
                </a:solidFill>
                <a:latin typeface="黑体" panose="02010609060101010101" pitchFamily="49" charset="-122"/>
                <a:ea typeface="黑体" panose="02010609060101010101" pitchFamily="49" charset="-122"/>
              </a:rPr>
              <a:t>年上半年或者</a:t>
            </a:r>
            <a:r>
              <a:rPr lang="en-US" altLang="zh-CN" sz="2400" dirty="0">
                <a:solidFill>
                  <a:srgbClr val="000099"/>
                </a:solidFill>
                <a:latin typeface="黑体" panose="02010609060101010101" pitchFamily="49" charset="-122"/>
                <a:ea typeface="黑体" panose="02010609060101010101" pitchFamily="49" charset="-122"/>
              </a:rPr>
              <a:t>l</a:t>
            </a:r>
            <a:r>
              <a:rPr lang="zh-CN" altLang="en-US" sz="2400" dirty="0">
                <a:solidFill>
                  <a:srgbClr val="000099"/>
                </a:solidFill>
                <a:latin typeface="黑体" panose="02010609060101010101" pitchFamily="49" charset="-122"/>
                <a:ea typeface="黑体" panose="02010609060101010101" pitchFamily="49" charset="-122"/>
              </a:rPr>
              <a:t>月</a:t>
            </a:r>
            <a:r>
              <a:rPr lang="en-US" altLang="zh-CN" sz="2400" dirty="0">
                <a:solidFill>
                  <a:srgbClr val="000099"/>
                </a:solidFill>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2</a:t>
            </a:r>
            <a:r>
              <a:rPr lang="zh-CN" altLang="en-US" sz="2400" dirty="0">
                <a:solidFill>
                  <a:srgbClr val="000099"/>
                </a:solidFill>
                <a:latin typeface="黑体" panose="02010609060101010101" pitchFamily="49" charset="-122"/>
                <a:ea typeface="黑体" panose="02010609060101010101" pitchFamily="49" charset="-122"/>
              </a:rPr>
              <a:t>月，辽东半岛南端发生</a:t>
            </a:r>
            <a:r>
              <a:rPr lang="en-US" altLang="zh-CN" sz="2400" dirty="0">
                <a:solidFill>
                  <a:srgbClr val="000099"/>
                </a:solidFill>
                <a:latin typeface="黑体" panose="02010609060101010101" pitchFamily="49" charset="-122"/>
                <a:ea typeface="黑体" panose="02010609060101010101" pitchFamily="49" charset="-122"/>
              </a:rPr>
              <a:t>6 </a:t>
            </a:r>
            <a:r>
              <a:rPr lang="zh-CN" altLang="en-US" sz="2400" dirty="0">
                <a:solidFill>
                  <a:srgbClr val="000099"/>
                </a:solidFill>
                <a:latin typeface="黑体" panose="02010609060101010101" pitchFamily="49" charset="-122"/>
                <a:ea typeface="黑体" panose="02010609060101010101" pitchFamily="49" charset="-122"/>
              </a:rPr>
              <a:t>级左右地震的可能性比较大。</a:t>
            </a:r>
          </a:p>
          <a:p>
            <a:pPr marL="0" lvl="0" indent="14605" eaLnBrk="1" hangingPunct="1">
              <a:spcBef>
                <a:spcPct val="30000"/>
              </a:spcBef>
              <a:spcAft>
                <a:spcPts val="1200"/>
              </a:spcAft>
              <a:buClrTx/>
              <a:buSzPct val="100000"/>
              <a:buChar char="Ø"/>
            </a:pP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1975</a:t>
            </a:r>
            <a:r>
              <a:rPr lang="zh-CN" altLang="en-US" sz="2400" dirty="0">
                <a:solidFill>
                  <a:srgbClr val="000099"/>
                </a:solidFill>
                <a:latin typeface="黑体" panose="02010609060101010101" pitchFamily="49" charset="-122"/>
                <a:ea typeface="黑体" panose="02010609060101010101" pitchFamily="49" charset="-122"/>
              </a:rPr>
              <a:t>年</a:t>
            </a:r>
            <a:r>
              <a:rPr lang="en-US" altLang="zh-CN" sz="2400" dirty="0">
                <a:solidFill>
                  <a:srgbClr val="000099"/>
                </a:solidFill>
                <a:latin typeface="黑体" panose="02010609060101010101" pitchFamily="49" charset="-122"/>
                <a:ea typeface="黑体" panose="02010609060101010101" pitchFamily="49" charset="-122"/>
              </a:rPr>
              <a:t>1</a:t>
            </a:r>
            <a:r>
              <a:rPr lang="zh-CN" altLang="en-US" sz="2400" dirty="0">
                <a:solidFill>
                  <a:srgbClr val="000099"/>
                </a:solidFill>
                <a:latin typeface="黑体" panose="02010609060101010101" pitchFamily="49" charset="-122"/>
                <a:ea typeface="黑体" panose="02010609060101010101" pitchFamily="49" charset="-122"/>
              </a:rPr>
              <a:t>月末至</a:t>
            </a:r>
            <a:r>
              <a:rPr lang="en-US" altLang="zh-CN" sz="2400" dirty="0">
                <a:solidFill>
                  <a:srgbClr val="000099"/>
                </a:solidFill>
                <a:latin typeface="黑体" panose="02010609060101010101" pitchFamily="49" charset="-122"/>
                <a:ea typeface="黑体" panose="02010609060101010101" pitchFamily="49" charset="-122"/>
              </a:rPr>
              <a:t>2</a:t>
            </a:r>
            <a:r>
              <a:rPr lang="zh-CN" altLang="en-US" sz="2400" dirty="0">
                <a:solidFill>
                  <a:srgbClr val="000099"/>
                </a:solidFill>
                <a:latin typeface="黑体" panose="02010609060101010101" pitchFamily="49" charset="-122"/>
                <a:ea typeface="黑体" panose="02010609060101010101" pitchFamily="49" charset="-122"/>
              </a:rPr>
              <a:t>月初，辽宁的种种异常发展和扩大：</a:t>
            </a:r>
          </a:p>
          <a:p>
            <a:pPr marL="0" lvl="0" indent="14605" eaLnBrk="1" hangingPunct="1">
              <a:spcBef>
                <a:spcPct val="0"/>
              </a:spcBef>
              <a:spcAft>
                <a:spcPts val="600"/>
              </a:spcAft>
              <a:buClrTx/>
              <a:buSzPct val="100000"/>
              <a:buChar char="ü"/>
            </a:pPr>
            <a:r>
              <a:rPr lang="zh-CN" altLang="en-US" sz="2400" dirty="0">
                <a:solidFill>
                  <a:srgbClr val="000099"/>
                </a:solidFill>
                <a:latin typeface="黑体" panose="02010609060101010101" pitchFamily="49" charset="-122"/>
                <a:ea typeface="黑体" panose="02010609060101010101" pitchFamily="49" charset="-122"/>
              </a:rPr>
              <a:t> 动物异常数量逐日剧增，地域扩大，反应程度加剧；</a:t>
            </a:r>
          </a:p>
          <a:p>
            <a:pPr marL="0" lvl="0" indent="14605" eaLnBrk="1" hangingPunct="1">
              <a:spcBef>
                <a:spcPct val="0"/>
              </a:spcBef>
              <a:spcAft>
                <a:spcPts val="600"/>
              </a:spcAft>
              <a:buClrTx/>
              <a:buSzPct val="100000"/>
              <a:buChar char="ü"/>
            </a:pPr>
            <a:r>
              <a:rPr lang="zh-CN" altLang="en-US" sz="2400" dirty="0">
                <a:solidFill>
                  <a:srgbClr val="000099"/>
                </a:solidFill>
                <a:latin typeface="黑体" panose="02010609060101010101" pitchFamily="49" charset="-122"/>
                <a:ea typeface="黑体" panose="02010609060101010101" pitchFamily="49" charset="-122"/>
              </a:rPr>
              <a:t> 地下水位、水氡、地电等</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a:t>
            </a:r>
          </a:p>
          <a:p>
            <a:pPr marL="0" lvl="0" indent="14605" eaLnBrk="1" hangingPunct="1">
              <a:spcBef>
                <a:spcPct val="0"/>
              </a:spcBef>
              <a:spcAft>
                <a:spcPts val="600"/>
              </a:spcAft>
              <a:buClrTx/>
              <a:buSzPct val="100000"/>
              <a:buChar char="ü"/>
            </a:pP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2</a:t>
            </a:r>
            <a:r>
              <a:rPr lang="zh-CN" altLang="en-US" sz="2400" dirty="0">
                <a:solidFill>
                  <a:srgbClr val="000099"/>
                </a:solidFill>
                <a:latin typeface="黑体" panose="02010609060101010101" pitchFamily="49" charset="-122"/>
                <a:ea typeface="黑体" panose="02010609060101010101" pitchFamily="49" charset="-122"/>
              </a:rPr>
              <a:t>月</a:t>
            </a:r>
            <a:r>
              <a:rPr lang="en-US" altLang="zh-CN" sz="2400" dirty="0">
                <a:solidFill>
                  <a:srgbClr val="000099"/>
                </a:solidFill>
                <a:latin typeface="黑体" panose="02010609060101010101" pitchFamily="49" charset="-122"/>
                <a:ea typeface="黑体" panose="02010609060101010101" pitchFamily="49" charset="-122"/>
              </a:rPr>
              <a:t>1</a:t>
            </a:r>
            <a:r>
              <a:rPr lang="zh-CN" altLang="en-US" sz="2400" dirty="0">
                <a:solidFill>
                  <a:srgbClr val="000099"/>
                </a:solidFill>
                <a:latin typeface="黑体" panose="02010609060101010101" pitchFamily="49" charset="-122"/>
                <a:ea typeface="黑体" panose="02010609060101010101" pitchFamily="49" charset="-122"/>
              </a:rPr>
              <a:t>日至</a:t>
            </a:r>
            <a:r>
              <a:rPr lang="en-US" altLang="zh-CN" sz="2400" dirty="0">
                <a:solidFill>
                  <a:srgbClr val="000099"/>
                </a:solidFill>
                <a:latin typeface="黑体" panose="02010609060101010101" pitchFamily="49" charset="-122"/>
                <a:ea typeface="黑体" panose="02010609060101010101" pitchFamily="49" charset="-122"/>
              </a:rPr>
              <a:t>4</a:t>
            </a:r>
            <a:r>
              <a:rPr lang="zh-CN" altLang="en-US" sz="2400" dirty="0">
                <a:solidFill>
                  <a:srgbClr val="000099"/>
                </a:solidFill>
                <a:latin typeface="黑体" panose="02010609060101010101" pitchFamily="49" charset="-122"/>
                <a:ea typeface="黑体" panose="02010609060101010101" pitchFamily="49" charset="-122"/>
              </a:rPr>
              <a:t>日，小震频度和强度逐渐升级。</a:t>
            </a:r>
          </a:p>
          <a:p>
            <a:pPr marL="0" lvl="0" indent="14605" eaLnBrk="1" hangingPunct="1">
              <a:spcBef>
                <a:spcPct val="0"/>
              </a:spcBef>
              <a:spcAft>
                <a:spcPts val="600"/>
              </a:spcAft>
              <a:buClrTx/>
              <a:buSzPct val="100000"/>
              <a:buChar char="ü"/>
            </a:pPr>
            <a:r>
              <a:rPr lang="zh-CN" altLang="en-US" sz="2400" dirty="0">
                <a:solidFill>
                  <a:srgbClr val="000099"/>
                </a:solidFill>
                <a:latin typeface="黑体" panose="02010609060101010101" pitchFamily="49" charset="-122"/>
                <a:ea typeface="黑体" panose="02010609060101010101" pitchFamily="49" charset="-122"/>
              </a:rPr>
              <a:t> </a:t>
            </a:r>
            <a:r>
              <a:rPr lang="en-US" altLang="zh-CN" sz="2400" dirty="0">
                <a:solidFill>
                  <a:srgbClr val="000099"/>
                </a:solidFill>
                <a:latin typeface="黑体" panose="02010609060101010101" pitchFamily="49" charset="-122"/>
                <a:ea typeface="黑体" panose="02010609060101010101" pitchFamily="49" charset="-122"/>
              </a:rPr>
              <a:t>2</a:t>
            </a:r>
            <a:r>
              <a:rPr lang="zh-CN" altLang="en-US" sz="2400" dirty="0">
                <a:solidFill>
                  <a:srgbClr val="000099"/>
                </a:solidFill>
                <a:latin typeface="黑体" panose="02010609060101010101" pitchFamily="49" charset="-122"/>
                <a:ea typeface="黑体" panose="02010609060101010101" pitchFamily="49" charset="-122"/>
              </a:rPr>
              <a:t>月</a:t>
            </a:r>
            <a:r>
              <a:rPr lang="en-US" altLang="zh-CN" sz="2400" dirty="0">
                <a:solidFill>
                  <a:srgbClr val="000099"/>
                </a:solidFill>
                <a:latin typeface="黑体" panose="02010609060101010101" pitchFamily="49" charset="-122"/>
                <a:ea typeface="黑体" panose="02010609060101010101" pitchFamily="49" charset="-122"/>
              </a:rPr>
              <a:t>4</a:t>
            </a:r>
            <a:r>
              <a:rPr lang="zh-CN" altLang="en-US" sz="2400" dirty="0">
                <a:solidFill>
                  <a:srgbClr val="000099"/>
                </a:solidFill>
                <a:latin typeface="黑体" panose="02010609060101010101" pitchFamily="49" charset="-122"/>
                <a:ea typeface="黑体" panose="02010609060101010101" pitchFamily="49" charset="-122"/>
              </a:rPr>
              <a:t>日上午出现两次有感地震（</a:t>
            </a:r>
            <a:r>
              <a:rPr lang="en-US" altLang="zh-CN" sz="2400" dirty="0">
                <a:solidFill>
                  <a:srgbClr val="000099"/>
                </a:solidFill>
                <a:latin typeface="黑体" panose="02010609060101010101" pitchFamily="49" charset="-122"/>
                <a:ea typeface="黑体" panose="02010609060101010101" pitchFamily="49" charset="-122"/>
              </a:rPr>
              <a:t>4.2</a:t>
            </a: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4.7</a:t>
            </a:r>
            <a:r>
              <a:rPr lang="zh-CN" altLang="en-US" sz="2400" dirty="0">
                <a:solidFill>
                  <a:srgbClr val="000099"/>
                </a:solidFill>
                <a:latin typeface="黑体" panose="02010609060101010101" pitchFamily="49" charset="-122"/>
                <a:ea typeface="黑体" panose="02010609060101010101" pitchFamily="49" charset="-122"/>
              </a:rPr>
              <a:t>级）。</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p:nvPr/>
        </p:nvSpPr>
        <p:spPr>
          <a:xfrm>
            <a:off x="395288" y="608013"/>
            <a:ext cx="8208962" cy="50498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ts val="1200"/>
              </a:spcAft>
              <a:buClrTx/>
              <a:buSzPct val="100000"/>
              <a:buNone/>
            </a:pPr>
            <a:r>
              <a:rPr lang="zh-CN" altLang="en-US" sz="2400" dirty="0">
                <a:solidFill>
                  <a:srgbClr val="0000CC"/>
                </a:solidFill>
                <a:latin typeface="黑体" panose="02010609060101010101" pitchFamily="49" charset="-122"/>
                <a:ea typeface="黑体" panose="02010609060101010101" pitchFamily="49" charset="-122"/>
              </a:rPr>
              <a:t>中期预报以来，采取减灾预防措施：</a:t>
            </a:r>
          </a:p>
          <a:p>
            <a:pPr marL="0" lvl="0" indent="0" eaLnBrk="1" hangingPunct="1">
              <a:lnSpc>
                <a:spcPct val="80000"/>
              </a:lnSpc>
              <a:spcBef>
                <a:spcPct val="0"/>
              </a:spcBef>
              <a:spcAft>
                <a:spcPts val="1200"/>
              </a:spcAft>
              <a:buClrTx/>
              <a:buSzPct val="100000"/>
              <a:buChar char="ü"/>
            </a:pPr>
            <a:r>
              <a:rPr lang="zh-CN" altLang="en-US" sz="2400" dirty="0">
                <a:solidFill>
                  <a:srgbClr val="0000CC"/>
                </a:solidFill>
                <a:latin typeface="黑体" panose="02010609060101010101" pitchFamily="49" charset="-122"/>
                <a:ea typeface="黑体" panose="02010609060101010101" pitchFamily="49" charset="-122"/>
              </a:rPr>
              <a:t>停止召开一切会议；</a:t>
            </a:r>
          </a:p>
          <a:p>
            <a:pPr marL="0" lvl="0" indent="0" eaLnBrk="1" hangingPunct="1">
              <a:lnSpc>
                <a:spcPct val="80000"/>
              </a:lnSpc>
              <a:spcBef>
                <a:spcPct val="0"/>
              </a:spcBef>
              <a:spcAft>
                <a:spcPts val="1200"/>
              </a:spcAft>
              <a:buClrTx/>
              <a:buSzPct val="100000"/>
              <a:buChar char="ü"/>
            </a:pPr>
            <a:r>
              <a:rPr lang="zh-CN" altLang="en-US" sz="2400" dirty="0">
                <a:solidFill>
                  <a:srgbClr val="0000CC"/>
                </a:solidFill>
                <a:latin typeface="黑体" panose="02010609060101010101" pitchFamily="49" charset="-122"/>
                <a:ea typeface="黑体" panose="02010609060101010101" pitchFamily="49" charset="-122"/>
              </a:rPr>
              <a:t>厂矿企业停产、商店停业；</a:t>
            </a:r>
          </a:p>
          <a:p>
            <a:pPr marL="0" lvl="0" indent="0" eaLnBrk="1" hangingPunct="1">
              <a:lnSpc>
                <a:spcPct val="80000"/>
              </a:lnSpc>
              <a:spcBef>
                <a:spcPct val="0"/>
              </a:spcBef>
              <a:spcAft>
                <a:spcPts val="1200"/>
              </a:spcAft>
              <a:buClrTx/>
              <a:buSzPct val="100000"/>
              <a:buChar char="ü"/>
            </a:pPr>
            <a:r>
              <a:rPr lang="zh-CN" altLang="en-US" sz="2400" dirty="0">
                <a:solidFill>
                  <a:srgbClr val="0000CC"/>
                </a:solidFill>
                <a:latin typeface="黑体" panose="02010609060101010101" pitchFamily="49" charset="-122"/>
                <a:ea typeface="黑体" panose="02010609060101010101" pitchFamily="49" charset="-122"/>
              </a:rPr>
              <a:t>医院患者回家，少数危重病患者留在防震帐篷里治疗；</a:t>
            </a:r>
          </a:p>
          <a:p>
            <a:pPr marL="0" lvl="0" indent="0" eaLnBrk="1" hangingPunct="1">
              <a:lnSpc>
                <a:spcPct val="80000"/>
              </a:lnSpc>
              <a:spcBef>
                <a:spcPct val="0"/>
              </a:spcBef>
              <a:spcAft>
                <a:spcPts val="1200"/>
              </a:spcAft>
              <a:buClrTx/>
              <a:buSzPct val="100000"/>
              <a:buChar char="ü"/>
            </a:pPr>
            <a:r>
              <a:rPr lang="zh-CN" altLang="en-US" sz="2400" dirty="0">
                <a:solidFill>
                  <a:srgbClr val="0000CC"/>
                </a:solidFill>
                <a:latin typeface="黑体" panose="02010609060101010101" pitchFamily="49" charset="-122"/>
                <a:ea typeface="黑体" panose="02010609060101010101" pitchFamily="49" charset="-122"/>
              </a:rPr>
              <a:t>招待所、旅店动员旅客抓紧离开；</a:t>
            </a:r>
          </a:p>
          <a:p>
            <a:pPr marL="0" lvl="0" indent="0" eaLnBrk="1" hangingPunct="1">
              <a:lnSpc>
                <a:spcPct val="80000"/>
              </a:lnSpc>
              <a:spcBef>
                <a:spcPct val="0"/>
              </a:spcBef>
              <a:spcAft>
                <a:spcPts val="1200"/>
              </a:spcAft>
              <a:buClrTx/>
              <a:buSzPct val="100000"/>
              <a:buChar char="ü"/>
            </a:pPr>
            <a:r>
              <a:rPr lang="zh-CN" altLang="en-US" sz="2400" dirty="0">
                <a:solidFill>
                  <a:srgbClr val="0000CC"/>
                </a:solidFill>
                <a:latin typeface="黑体" panose="02010609060101010101" pitchFamily="49" charset="-122"/>
                <a:ea typeface="黑体" panose="02010609060101010101" pitchFamily="49" charset="-122"/>
              </a:rPr>
              <a:t>影剧院、文化宫等文化娱乐场所停止活动；</a:t>
            </a:r>
          </a:p>
          <a:p>
            <a:pPr marL="0" lvl="0" indent="0" eaLnBrk="1" hangingPunct="1">
              <a:lnSpc>
                <a:spcPct val="80000"/>
              </a:lnSpc>
              <a:spcBef>
                <a:spcPct val="0"/>
              </a:spcBef>
              <a:spcAft>
                <a:spcPts val="1200"/>
              </a:spcAft>
              <a:buClrTx/>
              <a:buSzPct val="100000"/>
              <a:buChar char="ü"/>
            </a:pPr>
            <a:r>
              <a:rPr lang="zh-CN" altLang="en-US" sz="2400" dirty="0">
                <a:solidFill>
                  <a:srgbClr val="0000CC"/>
                </a:solidFill>
                <a:latin typeface="黑体" panose="02010609060101010101" pitchFamily="49" charset="-122"/>
                <a:ea typeface="黑体" panose="02010609060101010101" pitchFamily="49" charset="-122"/>
              </a:rPr>
              <a:t>人离屋、畜离圈，</a:t>
            </a:r>
          </a:p>
          <a:p>
            <a:pPr marL="0" lvl="0" indent="0" eaLnBrk="1" hangingPunct="1">
              <a:lnSpc>
                <a:spcPct val="80000"/>
              </a:lnSpc>
              <a:spcBef>
                <a:spcPct val="0"/>
              </a:spcBef>
              <a:spcAft>
                <a:spcPts val="1200"/>
              </a:spcAft>
              <a:buClrTx/>
              <a:buSzPct val="100000"/>
              <a:buChar char="ü"/>
            </a:pPr>
            <a:r>
              <a:rPr lang="zh-CN" altLang="en-US" sz="2400" dirty="0">
                <a:solidFill>
                  <a:srgbClr val="0000CC"/>
                </a:solidFill>
                <a:latin typeface="黑体" panose="02010609060101010101" pitchFamily="49" charset="-122"/>
                <a:ea typeface="黑体" panose="02010609060101010101" pitchFamily="49" charset="-122"/>
              </a:rPr>
              <a:t>重要农机具转移到安全地方等等。</a:t>
            </a:r>
          </a:p>
          <a:p>
            <a:pPr marL="0" lvl="0" indent="0" eaLnBrk="1" hangingPunct="1">
              <a:lnSpc>
                <a:spcPct val="80000"/>
              </a:lnSpc>
              <a:spcBef>
                <a:spcPct val="0"/>
              </a:spcBef>
              <a:spcAft>
                <a:spcPts val="1200"/>
              </a:spcAft>
              <a:buClrTx/>
              <a:buSzPct val="100000"/>
              <a:buNone/>
            </a:pPr>
            <a:endParaRPr lang="zh-CN" altLang="en-US" sz="2400" dirty="0">
              <a:solidFill>
                <a:srgbClr val="0000CC"/>
              </a:solidFill>
              <a:latin typeface="黑体" panose="02010609060101010101" pitchFamily="49" charset="-122"/>
              <a:ea typeface="黑体" panose="02010609060101010101" pitchFamily="49" charset="-122"/>
            </a:endParaRPr>
          </a:p>
          <a:p>
            <a:pPr marL="0" lvl="0" indent="0" eaLnBrk="1" hangingPunct="1">
              <a:spcBef>
                <a:spcPct val="0"/>
              </a:spcBef>
              <a:spcAft>
                <a:spcPts val="1200"/>
              </a:spcAft>
              <a:buClrTx/>
              <a:buSzPct val="100000"/>
              <a:buFont typeface="Arial" panose="020B0604020202020204" pitchFamily="34" charset="0"/>
              <a:buNone/>
            </a:pPr>
            <a:r>
              <a:rPr lang="en-US" altLang="zh-CN" sz="2400" b="1" dirty="0">
                <a:solidFill>
                  <a:srgbClr val="000099"/>
                </a:solidFill>
                <a:latin typeface="黑体" panose="02010609060101010101" pitchFamily="49" charset="-122"/>
                <a:ea typeface="黑体" panose="02010609060101010101" pitchFamily="49" charset="-122"/>
              </a:rPr>
              <a:t>1975</a:t>
            </a:r>
            <a:r>
              <a:rPr lang="zh-CN" altLang="en-US" sz="2400" b="1" dirty="0">
                <a:solidFill>
                  <a:srgbClr val="000099"/>
                </a:solidFill>
                <a:latin typeface="黑体" panose="02010609060101010101" pitchFamily="49" charset="-122"/>
                <a:ea typeface="黑体" panose="02010609060101010101" pitchFamily="49" charset="-122"/>
              </a:rPr>
              <a:t>年</a:t>
            </a:r>
            <a:r>
              <a:rPr lang="en-US" altLang="zh-CN" sz="2400" b="1" dirty="0">
                <a:solidFill>
                  <a:srgbClr val="000099"/>
                </a:solidFill>
                <a:latin typeface="黑体" panose="02010609060101010101" pitchFamily="49" charset="-122"/>
                <a:ea typeface="黑体" panose="02010609060101010101" pitchFamily="49" charset="-122"/>
              </a:rPr>
              <a:t>2</a:t>
            </a:r>
            <a:r>
              <a:rPr lang="zh-CN" altLang="en-US" sz="2400" b="1" dirty="0">
                <a:solidFill>
                  <a:srgbClr val="000099"/>
                </a:solidFill>
                <a:latin typeface="黑体" panose="02010609060101010101" pitchFamily="49" charset="-122"/>
                <a:ea typeface="黑体" panose="02010609060101010101" pitchFamily="49" charset="-122"/>
              </a:rPr>
              <a:t>月</a:t>
            </a:r>
            <a:r>
              <a:rPr lang="en-US" altLang="zh-CN" sz="2400" b="1" dirty="0">
                <a:solidFill>
                  <a:srgbClr val="000099"/>
                </a:solidFill>
                <a:latin typeface="黑体" panose="02010609060101010101" pitchFamily="49" charset="-122"/>
                <a:ea typeface="黑体" panose="02010609060101010101" pitchFamily="49" charset="-122"/>
              </a:rPr>
              <a:t>4</a:t>
            </a:r>
            <a:r>
              <a:rPr lang="zh-CN" altLang="en-US" sz="2400" b="1" dirty="0">
                <a:solidFill>
                  <a:srgbClr val="000099"/>
                </a:solidFill>
                <a:latin typeface="黑体" panose="02010609060101010101" pitchFamily="49" charset="-122"/>
                <a:ea typeface="黑体" panose="02010609060101010101" pitchFamily="49" charset="-122"/>
              </a:rPr>
              <a:t>日</a:t>
            </a:r>
            <a:r>
              <a:rPr lang="en-US" altLang="zh-CN" sz="2400" b="1" dirty="0">
                <a:solidFill>
                  <a:srgbClr val="000099"/>
                </a:solidFill>
                <a:latin typeface="黑体" panose="02010609060101010101" pitchFamily="49" charset="-122"/>
                <a:ea typeface="黑体" panose="02010609060101010101" pitchFamily="49" charset="-122"/>
              </a:rPr>
              <a:t>19</a:t>
            </a:r>
            <a:r>
              <a:rPr lang="zh-CN" altLang="en-US" sz="2400" b="1" dirty="0">
                <a:solidFill>
                  <a:srgbClr val="000099"/>
                </a:solidFill>
                <a:latin typeface="黑体" panose="02010609060101010101" pitchFamily="49" charset="-122"/>
                <a:ea typeface="黑体" panose="02010609060101010101" pitchFamily="49" charset="-122"/>
              </a:rPr>
              <a:t>时</a:t>
            </a:r>
            <a:r>
              <a:rPr lang="en-US" altLang="zh-CN" sz="2400" b="1" dirty="0">
                <a:solidFill>
                  <a:srgbClr val="000099"/>
                </a:solidFill>
                <a:latin typeface="黑体" panose="02010609060101010101" pitchFamily="49" charset="-122"/>
                <a:ea typeface="黑体" panose="02010609060101010101" pitchFamily="49" charset="-122"/>
              </a:rPr>
              <a:t>36</a:t>
            </a:r>
            <a:r>
              <a:rPr lang="zh-CN" altLang="en-US" sz="2400" b="1" dirty="0">
                <a:solidFill>
                  <a:srgbClr val="000099"/>
                </a:solidFill>
                <a:latin typeface="黑体" panose="02010609060101010101" pitchFamily="49" charset="-122"/>
                <a:ea typeface="黑体" panose="02010609060101010101" pitchFamily="49" charset="-122"/>
              </a:rPr>
              <a:t>分，</a:t>
            </a:r>
          </a:p>
          <a:p>
            <a:pPr marL="0" lvl="0" indent="0" eaLnBrk="1" hangingPunct="1">
              <a:spcBef>
                <a:spcPct val="0"/>
              </a:spcBef>
              <a:spcAft>
                <a:spcPts val="1200"/>
              </a:spcAft>
              <a:buClrTx/>
              <a:buSzPct val="100000"/>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发生了</a:t>
            </a:r>
            <a:r>
              <a:rPr lang="en-US" altLang="zh-CN" sz="2400" b="1" dirty="0">
                <a:solidFill>
                  <a:srgbClr val="000099"/>
                </a:solidFill>
                <a:latin typeface="黑体" panose="02010609060101010101" pitchFamily="49" charset="-122"/>
                <a:ea typeface="黑体" panose="02010609060101010101" pitchFamily="49" charset="-122"/>
              </a:rPr>
              <a:t>7.3</a:t>
            </a:r>
            <a:r>
              <a:rPr lang="zh-CN" altLang="en-US" sz="2400" b="1" dirty="0">
                <a:solidFill>
                  <a:srgbClr val="000099"/>
                </a:solidFill>
                <a:latin typeface="黑体" panose="02010609060101010101" pitchFamily="49" charset="-122"/>
                <a:ea typeface="黑体" panose="02010609060101010101" pitchFamily="49" charset="-122"/>
              </a:rPr>
              <a:t>级“海城地震”。</a:t>
            </a:r>
          </a:p>
        </p:txBody>
      </p:sp>
      <p:pic>
        <p:nvPicPr>
          <p:cNvPr id="75779" name="Picture 4" descr="http://www.dizhen.ac.cn/uw/dizhen/images/home/photo/tp015.jpg"/>
          <p:cNvPicPr>
            <a:picLocks noChangeAspect="1"/>
          </p:cNvPicPr>
          <p:nvPr/>
        </p:nvPicPr>
        <p:blipFill>
          <a:blip r:embed="rId2" r:link="rId3">
            <a:lum contrast="6000"/>
          </a:blip>
          <a:srcRect l="9567" r="14284"/>
          <a:stretch>
            <a:fillRect/>
          </a:stretch>
        </p:blipFill>
        <p:spPr>
          <a:xfrm>
            <a:off x="5580063" y="3357563"/>
            <a:ext cx="3482975" cy="3400425"/>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p:nvPr/>
        </p:nvSpPr>
        <p:spPr>
          <a:xfrm>
            <a:off x="468313" y="692150"/>
            <a:ext cx="7848600" cy="56086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ts val="12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地震预报的难点：震前异常的缺失和不明确</a:t>
            </a:r>
            <a:endParaRPr lang="en-US" altLang="zh-CN" sz="2400" b="1"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ts val="12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根据已有经验，前震活动是预报地震最可靠的根据。实际情况是，绝大部分大地震的震前，没有表现出这种明显的（作为可靠预报依据的）异常和异常增强过程。</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ts val="12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1966-2008 </a:t>
            </a:r>
            <a:r>
              <a:rPr lang="zh-CN" altLang="en-US" sz="2400" dirty="0">
                <a:solidFill>
                  <a:srgbClr val="000099"/>
                </a:solidFill>
                <a:latin typeface="黑体" panose="02010609060101010101" pitchFamily="49" charset="-122"/>
                <a:ea typeface="黑体" panose="02010609060101010101" pitchFamily="49" charset="-122"/>
              </a:rPr>
              <a:t>年，我国发生的</a:t>
            </a:r>
            <a:r>
              <a:rPr lang="en-US" altLang="zh-CN" sz="2400" dirty="0">
                <a:solidFill>
                  <a:srgbClr val="000099"/>
                </a:solidFill>
                <a:latin typeface="黑体" panose="02010609060101010101" pitchFamily="49" charset="-122"/>
                <a:ea typeface="黑体" panose="02010609060101010101" pitchFamily="49" charset="-122"/>
              </a:rPr>
              <a:t>51</a:t>
            </a:r>
            <a:r>
              <a:rPr lang="zh-CN" altLang="en-US" sz="2400" dirty="0">
                <a:solidFill>
                  <a:srgbClr val="000099"/>
                </a:solidFill>
                <a:latin typeface="黑体" panose="02010609060101010101" pitchFamily="49" charset="-122"/>
                <a:ea typeface="黑体" panose="02010609060101010101" pitchFamily="49" charset="-122"/>
              </a:rPr>
              <a:t>次</a:t>
            </a:r>
            <a:r>
              <a:rPr lang="en-US" altLang="zh-CN" sz="2400" dirty="0">
                <a:solidFill>
                  <a:srgbClr val="000099"/>
                </a:solidFill>
                <a:latin typeface="黑体" panose="02010609060101010101" pitchFamily="49" charset="-122"/>
                <a:ea typeface="黑体" panose="02010609060101010101" pitchFamily="49" charset="-122"/>
              </a:rPr>
              <a:t>7</a:t>
            </a:r>
            <a:r>
              <a:rPr lang="zh-CN" altLang="en-US" sz="2400" dirty="0">
                <a:solidFill>
                  <a:srgbClr val="000099"/>
                </a:solidFill>
                <a:latin typeface="黑体" panose="02010609060101010101" pitchFamily="49" charset="-122"/>
                <a:ea typeface="黑体" panose="02010609060101010101" pitchFamily="49" charset="-122"/>
              </a:rPr>
              <a:t>级以上地震中，仅此</a:t>
            </a:r>
            <a:r>
              <a:rPr lang="en-US" altLang="zh-CN" sz="2400" dirty="0">
                <a:solidFill>
                  <a:srgbClr val="000099"/>
                </a:solidFill>
                <a:latin typeface="黑体" panose="02010609060101010101" pitchFamily="49" charset="-122"/>
                <a:ea typeface="黑体" panose="02010609060101010101" pitchFamily="49" charset="-122"/>
              </a:rPr>
              <a:t>2</a:t>
            </a:r>
            <a:r>
              <a:rPr lang="zh-CN" altLang="en-US" sz="2400" dirty="0">
                <a:solidFill>
                  <a:srgbClr val="000099"/>
                </a:solidFill>
                <a:latin typeface="黑体" panose="02010609060101010101" pitchFamily="49" charset="-122"/>
                <a:ea typeface="黑体" panose="02010609060101010101" pitchFamily="49" charset="-122"/>
              </a:rPr>
              <a:t>例（海城地震和孟连地震）在震源区震前几天出现显著的前震活动。</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ts val="12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地壳中发生小震的比例远多于更高震级的地震。</a:t>
            </a:r>
          </a:p>
          <a:p>
            <a:pPr marL="0" lvl="0" indent="0" eaLnBrk="1" hangingPunct="1">
              <a:spcBef>
                <a:spcPct val="0"/>
              </a:spcBef>
              <a:spcAft>
                <a:spcPts val="12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如何判断中小地震是否为大震的前震（或一般地壳运动背景下的震群活动），仍然属于科学难题。显著前震活动的技术判定标志并没有解决。</a:t>
            </a:r>
          </a:p>
          <a:p>
            <a:pPr marL="0" lvl="0" indent="0" eaLnBrk="1" hangingPunct="1">
              <a:spcBef>
                <a:spcPct val="0"/>
              </a:spcBef>
              <a:spcAft>
                <a:spcPts val="12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前兆异常与本底异常（地质、地球物理、地下水、动物等方面），通常很难区别。</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p:nvPr/>
        </p:nvSpPr>
        <p:spPr>
          <a:xfrm>
            <a:off x="539750" y="342900"/>
            <a:ext cx="7848600" cy="27019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50000"/>
              </a:spcAft>
              <a:buClrTx/>
              <a:buSzTx/>
              <a:buFont typeface="Arial" panose="020B0604020202020204" pitchFamily="34" charset="0"/>
              <a:buNone/>
            </a:pPr>
            <a:r>
              <a:rPr lang="en-US" altLang="zh-CN" sz="2400" b="1" dirty="0">
                <a:solidFill>
                  <a:srgbClr val="000099"/>
                </a:solidFill>
                <a:latin typeface="黑体" panose="02010609060101010101" pitchFamily="49" charset="-122"/>
                <a:ea typeface="黑体" panose="02010609060101010101" pitchFamily="49" charset="-122"/>
              </a:rPr>
              <a:t>1. </a:t>
            </a:r>
            <a:r>
              <a:rPr lang="zh-CN" altLang="en-US" sz="2400" b="1" dirty="0">
                <a:solidFill>
                  <a:srgbClr val="000099"/>
                </a:solidFill>
                <a:latin typeface="黑体" panose="02010609060101010101" pitchFamily="49" charset="-122"/>
                <a:ea typeface="黑体" panose="02010609060101010101" pitchFamily="49" charset="-122"/>
              </a:rPr>
              <a:t>地震的成因</a:t>
            </a:r>
          </a:p>
          <a:p>
            <a:pPr marL="0" lvl="0" indent="0" eaLnBrk="1" hangingPunct="1">
              <a:spcBef>
                <a:spcPct val="0"/>
              </a:spcBef>
              <a:spcAft>
                <a:spcPct val="30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构造地震</a:t>
            </a:r>
            <a:r>
              <a:rPr lang="zh-CN" altLang="en-US" sz="2400" dirty="0">
                <a:solidFill>
                  <a:srgbClr val="000099"/>
                </a:solidFill>
                <a:latin typeface="黑体" panose="02010609060101010101" pitchFamily="49" charset="-122"/>
                <a:ea typeface="黑体" panose="02010609060101010101" pitchFamily="49" charset="-122"/>
              </a:rPr>
              <a:t> 由地壳运动引起的地震。</a:t>
            </a:r>
          </a:p>
          <a:p>
            <a:pPr marL="0" lvl="0" indent="0" eaLnBrk="1" hangingPunct="1">
              <a:spcBef>
                <a:spcPct val="0"/>
              </a:spcBef>
              <a:spcAft>
                <a:spcPct val="3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地壳运动</a:t>
            </a:r>
            <a:r>
              <a:rPr lang="zh-CN" altLang="en-US" sz="2400" dirty="0">
                <a:solidFill>
                  <a:srgbClr val="000099"/>
                </a:solidFill>
                <a:latin typeface="黑体" panose="02010609060101010101" pitchFamily="49" charset="-122"/>
                <a:ea typeface="黑体" panose="02010609060101010101" pitchFamily="49" charset="-122"/>
                <a:sym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岩体变形</a:t>
            </a:r>
            <a:r>
              <a:rPr lang="zh-CN" altLang="en-US" sz="2400" dirty="0">
                <a:solidFill>
                  <a:srgbClr val="000099"/>
                </a:solidFill>
                <a:latin typeface="黑体" panose="02010609060101010101" pitchFamily="49" charset="-122"/>
                <a:ea typeface="黑体" panose="02010609060101010101" pitchFamily="49" charset="-122"/>
                <a:sym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突然错断，能量释放（地震波）</a:t>
            </a:r>
            <a:r>
              <a:rPr lang="zh-CN" altLang="en-US" sz="2400" dirty="0">
                <a:solidFill>
                  <a:srgbClr val="000099"/>
                </a:solidFill>
                <a:latin typeface="黑体" panose="02010609060101010101" pitchFamily="49" charset="-122"/>
                <a:ea typeface="黑体" panose="02010609060101010101" pitchFamily="49" charset="-122"/>
                <a:sym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由震源向各方传播，达到地表--地震。</a:t>
            </a:r>
          </a:p>
          <a:p>
            <a:pPr marL="0" lvl="0" indent="0" eaLnBrk="1" hangingPunct="1">
              <a:spcBef>
                <a:spcPct val="0"/>
              </a:spcBef>
              <a:spcAft>
                <a:spcPct val="3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构造地震，是地震中最普遍、最重要和影响最大的地震，占地震总数的</a:t>
            </a:r>
            <a:r>
              <a:rPr lang="en-US" altLang="zh-CN" sz="2400" dirty="0">
                <a:solidFill>
                  <a:srgbClr val="000099"/>
                </a:solidFill>
                <a:latin typeface="黑体" panose="02010609060101010101" pitchFamily="49" charset="-122"/>
                <a:ea typeface="黑体" panose="02010609060101010101" pitchFamily="49" charset="-122"/>
              </a:rPr>
              <a:t>90%</a:t>
            </a:r>
            <a:r>
              <a:rPr lang="zh-CN" altLang="en-US" sz="2400" dirty="0">
                <a:solidFill>
                  <a:srgbClr val="000099"/>
                </a:solidFill>
                <a:latin typeface="黑体" panose="02010609060101010101" pitchFamily="49" charset="-122"/>
                <a:ea typeface="黑体" panose="02010609060101010101" pitchFamily="49" charset="-122"/>
              </a:rPr>
              <a:t>，其中绝大部分属于浅源地震。</a:t>
            </a:r>
          </a:p>
        </p:txBody>
      </p:sp>
      <p:pic>
        <p:nvPicPr>
          <p:cNvPr id="11267" name="Picture 2" descr="16"/>
          <p:cNvPicPr>
            <a:picLocks noGrp="1" noChangeAspect="1"/>
          </p:cNvPicPr>
          <p:nvPr/>
        </p:nvPicPr>
        <p:blipFill>
          <a:blip r:embed="rId2"/>
          <a:stretch>
            <a:fillRect/>
          </a:stretch>
        </p:blipFill>
        <p:spPr>
          <a:xfrm>
            <a:off x="539750" y="3070225"/>
            <a:ext cx="4976813" cy="3740150"/>
          </a:xfrm>
          <a:prstGeom prst="rect">
            <a:avLst/>
          </a:prstGeom>
          <a:noFill/>
          <a:ln w="9525">
            <a:noFill/>
          </a:ln>
        </p:spPr>
      </p:pic>
      <p:pic>
        <p:nvPicPr>
          <p:cNvPr id="11268" name="Picture 2" descr="地震成因示意"/>
          <p:cNvPicPr>
            <a:picLocks noChangeAspect="1"/>
          </p:cNvPicPr>
          <p:nvPr/>
        </p:nvPicPr>
        <p:blipFill>
          <a:blip r:embed="rId3"/>
          <a:stretch>
            <a:fillRect/>
          </a:stretch>
        </p:blipFill>
        <p:spPr>
          <a:xfrm>
            <a:off x="5562600" y="3070225"/>
            <a:ext cx="2827338" cy="3743325"/>
          </a:xfrm>
          <a:prstGeom prst="rect">
            <a:avLst/>
          </a:prstGeom>
          <a:noFill/>
          <a:ln w="9525">
            <a:noFill/>
          </a:ln>
        </p:spPr>
      </p:pic>
      <p:sp>
        <p:nvSpPr>
          <p:cNvPr id="11269" name="Text Box 3"/>
          <p:cNvSpPr txBox="1"/>
          <p:nvPr/>
        </p:nvSpPr>
        <p:spPr>
          <a:xfrm>
            <a:off x="684213" y="6381750"/>
            <a:ext cx="2303462" cy="365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50000"/>
              </a:spcBef>
              <a:buClrTx/>
              <a:buSzTx/>
              <a:buFont typeface="Arial" panose="020B0604020202020204" pitchFamily="34" charset="0"/>
              <a:buNone/>
            </a:pPr>
            <a:r>
              <a:rPr lang="zh-CN" altLang="zh-CN" sz="1800" dirty="0">
                <a:solidFill>
                  <a:srgbClr val="000099"/>
                </a:solidFill>
                <a:ea typeface="黑体" panose="02010609060101010101" pitchFamily="49" charset="-122"/>
              </a:rPr>
              <a:t>构造地震发生机制</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p:nvPr/>
        </p:nvSpPr>
        <p:spPr>
          <a:xfrm>
            <a:off x="468313" y="620713"/>
            <a:ext cx="7993062" cy="2225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ts val="12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汶川地震</a:t>
            </a:r>
          </a:p>
          <a:p>
            <a:pPr marL="0" lvl="0" indent="0" eaLnBrk="1" hangingPunct="1">
              <a:spcBef>
                <a:spcPct val="0"/>
              </a:spcBef>
              <a:spcAft>
                <a:spcPts val="1200"/>
              </a:spcAft>
              <a:buClrTx/>
              <a:buSzTx/>
              <a:buFont typeface="Arial" panose="020B0604020202020204" pitchFamily="34" charset="0"/>
              <a:buNone/>
            </a:pPr>
            <a:r>
              <a:rPr lang="en-US" altLang="zh-CN" sz="2400" dirty="0">
                <a:solidFill>
                  <a:srgbClr val="000099"/>
                </a:solidFill>
                <a:latin typeface="黑体" panose="02010609060101010101" pitchFamily="49" charset="-122"/>
                <a:ea typeface="黑体" panose="02010609060101010101" pitchFamily="49" charset="-122"/>
              </a:rPr>
              <a:t>2008</a:t>
            </a:r>
            <a:r>
              <a:rPr lang="zh-CN" altLang="en-US" sz="2400" dirty="0">
                <a:solidFill>
                  <a:srgbClr val="000099"/>
                </a:solidFill>
                <a:latin typeface="黑体" panose="02010609060101010101" pitchFamily="49" charset="-122"/>
                <a:ea typeface="黑体" panose="02010609060101010101" pitchFamily="49" charset="-122"/>
              </a:rPr>
              <a:t>年</a:t>
            </a:r>
            <a:r>
              <a:rPr lang="en-US" altLang="zh-CN" sz="2400" dirty="0">
                <a:solidFill>
                  <a:srgbClr val="000099"/>
                </a:solidFill>
                <a:latin typeface="黑体" panose="02010609060101010101" pitchFamily="49" charset="-122"/>
                <a:ea typeface="黑体" panose="02010609060101010101" pitchFamily="49" charset="-122"/>
              </a:rPr>
              <a:t>5</a:t>
            </a:r>
            <a:r>
              <a:rPr lang="zh-CN" altLang="en-US" sz="2400" dirty="0">
                <a:solidFill>
                  <a:srgbClr val="000099"/>
                </a:solidFill>
                <a:latin typeface="黑体" panose="02010609060101010101" pitchFamily="49" charset="-122"/>
                <a:ea typeface="黑体" panose="02010609060101010101" pitchFamily="49" charset="-122"/>
              </a:rPr>
              <a:t>月</a:t>
            </a:r>
            <a:r>
              <a:rPr lang="en-US" altLang="zh-CN" sz="2400" dirty="0">
                <a:solidFill>
                  <a:srgbClr val="000099"/>
                </a:solidFill>
                <a:latin typeface="黑体" panose="02010609060101010101" pitchFamily="49" charset="-122"/>
                <a:ea typeface="黑体" panose="02010609060101010101" pitchFamily="49" charset="-122"/>
              </a:rPr>
              <a:t>12</a:t>
            </a:r>
            <a:r>
              <a:rPr lang="zh-CN" altLang="en-US" sz="2400" dirty="0">
                <a:solidFill>
                  <a:srgbClr val="000099"/>
                </a:solidFill>
                <a:latin typeface="黑体" panose="02010609060101010101" pitchFamily="49" charset="-122"/>
                <a:ea typeface="黑体" panose="02010609060101010101" pitchFamily="49" charset="-122"/>
              </a:rPr>
              <a:t>日汶川</a:t>
            </a:r>
            <a:r>
              <a:rPr lang="en-US" altLang="zh-CN" sz="2400" dirty="0">
                <a:solidFill>
                  <a:srgbClr val="000099"/>
                </a:solidFill>
                <a:latin typeface="黑体" panose="02010609060101010101" pitchFamily="49" charset="-122"/>
                <a:ea typeface="黑体" panose="02010609060101010101" pitchFamily="49" charset="-122"/>
              </a:rPr>
              <a:t>8.0</a:t>
            </a:r>
            <a:r>
              <a:rPr lang="zh-CN" altLang="en-US" sz="2400" dirty="0">
                <a:solidFill>
                  <a:srgbClr val="000099"/>
                </a:solidFill>
                <a:latin typeface="黑体" panose="02010609060101010101" pitchFamily="49" charset="-122"/>
                <a:ea typeface="黑体" panose="02010609060101010101" pitchFamily="49" charset="-122"/>
              </a:rPr>
              <a:t>级地震前，</a:t>
            </a:r>
            <a:r>
              <a:rPr lang="en-US" altLang="zh-CN" sz="2400" dirty="0">
                <a:solidFill>
                  <a:srgbClr val="000099"/>
                </a:solidFill>
                <a:latin typeface="黑体" panose="02010609060101010101" pitchFamily="49" charset="-122"/>
                <a:ea typeface="黑体" panose="02010609060101010101" pitchFamily="49" charset="-122"/>
              </a:rPr>
              <a:t>2008</a:t>
            </a:r>
            <a:r>
              <a:rPr lang="zh-CN" altLang="en-US" sz="2400" dirty="0">
                <a:solidFill>
                  <a:srgbClr val="000099"/>
                </a:solidFill>
                <a:latin typeface="黑体" panose="02010609060101010101" pitchFamily="49" charset="-122"/>
                <a:ea typeface="黑体" panose="02010609060101010101" pitchFamily="49" charset="-122"/>
              </a:rPr>
              <a:t>年</a:t>
            </a:r>
            <a:r>
              <a:rPr lang="en-US" altLang="zh-CN" sz="2400" dirty="0">
                <a:solidFill>
                  <a:srgbClr val="000099"/>
                </a:solidFill>
                <a:latin typeface="黑体" panose="02010609060101010101" pitchFamily="49" charset="-122"/>
                <a:ea typeface="黑体" panose="02010609060101010101" pitchFamily="49" charset="-122"/>
              </a:rPr>
              <a:t>2</a:t>
            </a:r>
            <a:r>
              <a:rPr lang="zh-CN" altLang="en-US" sz="2400" dirty="0">
                <a:solidFill>
                  <a:srgbClr val="000099"/>
                </a:solidFill>
                <a:latin typeface="黑体" panose="02010609060101010101" pitchFamily="49" charset="-122"/>
                <a:ea typeface="黑体" panose="02010609060101010101" pitchFamily="49" charset="-122"/>
              </a:rPr>
              <a:t>月</a:t>
            </a:r>
            <a:r>
              <a:rPr lang="en-US" altLang="zh-CN" sz="2400" dirty="0">
                <a:solidFill>
                  <a:srgbClr val="000099"/>
                </a:solidFill>
                <a:latin typeface="黑体" panose="02010609060101010101" pitchFamily="49" charset="-122"/>
                <a:ea typeface="黑体" panose="02010609060101010101" pitchFamily="49" charset="-122"/>
              </a:rPr>
              <a:t>14</a:t>
            </a:r>
            <a:r>
              <a:rPr lang="zh-CN" altLang="en-US" sz="2400" dirty="0">
                <a:solidFill>
                  <a:srgbClr val="000099"/>
                </a:solidFill>
                <a:latin typeface="黑体" panose="02010609060101010101" pitchFamily="49" charset="-122"/>
                <a:ea typeface="黑体" panose="02010609060101010101" pitchFamily="49" charset="-122"/>
              </a:rPr>
              <a:t>日发生</a:t>
            </a:r>
            <a:r>
              <a:rPr lang="en-US" altLang="zh-CN" sz="2400" dirty="0">
                <a:solidFill>
                  <a:srgbClr val="000099"/>
                </a:solidFill>
                <a:latin typeface="黑体" panose="02010609060101010101" pitchFamily="49" charset="-122"/>
                <a:ea typeface="黑体" panose="02010609060101010101" pitchFamily="49" charset="-122"/>
              </a:rPr>
              <a:t>3.7</a:t>
            </a: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3.3</a:t>
            </a:r>
            <a:r>
              <a:rPr lang="zh-CN" altLang="en-US" sz="2400" dirty="0">
                <a:solidFill>
                  <a:srgbClr val="000099"/>
                </a:solidFill>
                <a:latin typeface="黑体" panose="02010609060101010101" pitchFamily="49" charset="-122"/>
                <a:ea typeface="黑体" panose="02010609060101010101" pitchFamily="49" charset="-122"/>
              </a:rPr>
              <a:t>级地震，位于龙门山前山断裂。是否属前震？</a:t>
            </a:r>
            <a:endParaRPr lang="en-US" altLang="zh-CN" sz="2400" dirty="0">
              <a:solidFill>
                <a:srgbClr val="000099"/>
              </a:solidFill>
              <a:latin typeface="黑体" panose="02010609060101010101" pitchFamily="49" charset="-122"/>
              <a:ea typeface="黑体" panose="02010609060101010101" pitchFamily="49" charset="-122"/>
            </a:endParaRPr>
          </a:p>
          <a:p>
            <a:pPr marL="0" lvl="0" indent="0" eaLnBrk="1" hangingPunct="1">
              <a:spcBef>
                <a:spcPct val="0"/>
              </a:spcBef>
              <a:spcAft>
                <a:spcPts val="12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但，</a:t>
            </a:r>
            <a:r>
              <a:rPr lang="en-US" altLang="zh-CN" sz="2400" dirty="0">
                <a:solidFill>
                  <a:srgbClr val="000099"/>
                </a:solidFill>
                <a:latin typeface="黑体" panose="02010609060101010101" pitchFamily="49" charset="-122"/>
                <a:ea typeface="黑体" panose="02010609060101010101" pitchFamily="49" charset="-122"/>
              </a:rPr>
              <a:t>38</a:t>
            </a:r>
            <a:r>
              <a:rPr lang="zh-CN" altLang="en-US" sz="2400" dirty="0">
                <a:solidFill>
                  <a:srgbClr val="000099"/>
                </a:solidFill>
                <a:latin typeface="黑体" panose="02010609060101010101" pitchFamily="49" charset="-122"/>
                <a:ea typeface="黑体" panose="02010609060101010101" pitchFamily="49" charset="-122"/>
              </a:rPr>
              <a:t>年来，龙门山构造带常年地震活动水平</a:t>
            </a:r>
            <a:r>
              <a:rPr lang="en-US" altLang="zh-CN" sz="2400" dirty="0">
                <a:solidFill>
                  <a:srgbClr val="000099"/>
                </a:solidFill>
                <a:latin typeface="黑体" panose="02010609060101010101" pitchFamily="49" charset="-122"/>
                <a:ea typeface="黑体" panose="02010609060101010101" pitchFamily="49" charset="-122"/>
              </a:rPr>
              <a:t>4</a:t>
            </a: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5 </a:t>
            </a:r>
            <a:r>
              <a:rPr lang="zh-CN" altLang="en-US" sz="2400" dirty="0">
                <a:solidFill>
                  <a:srgbClr val="000099"/>
                </a:solidFill>
                <a:latin typeface="黑体" panose="02010609060101010101" pitchFamily="49" charset="-122"/>
                <a:ea typeface="黑体" panose="02010609060101010101" pitchFamily="49" charset="-122"/>
              </a:rPr>
              <a:t>级，其中</a:t>
            </a:r>
            <a:r>
              <a:rPr lang="en-US" altLang="zh-CN" sz="2400" dirty="0">
                <a:solidFill>
                  <a:srgbClr val="000099"/>
                </a:solidFill>
                <a:latin typeface="黑体" panose="02010609060101010101" pitchFamily="49" charset="-122"/>
                <a:ea typeface="黑体" panose="02010609060101010101" pitchFamily="49" charset="-122"/>
              </a:rPr>
              <a:t>1976</a:t>
            </a: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1990</a:t>
            </a:r>
            <a:r>
              <a:rPr lang="zh-CN" altLang="en-US" sz="2400" dirty="0">
                <a:solidFill>
                  <a:srgbClr val="000099"/>
                </a:solidFill>
                <a:latin typeface="黑体" panose="02010609060101010101" pitchFamily="49" charset="-122"/>
                <a:ea typeface="黑体" panose="02010609060101010101" pitchFamily="49" charset="-122"/>
              </a:rPr>
              <a:t>、</a:t>
            </a:r>
            <a:r>
              <a:rPr lang="en-US" altLang="zh-CN" sz="2400" dirty="0">
                <a:solidFill>
                  <a:srgbClr val="000099"/>
                </a:solidFill>
                <a:latin typeface="黑体" panose="02010609060101010101" pitchFamily="49" charset="-122"/>
                <a:ea typeface="黑体" panose="02010609060101010101" pitchFamily="49" charset="-122"/>
              </a:rPr>
              <a:t>1999 </a:t>
            </a:r>
            <a:r>
              <a:rPr lang="zh-CN" altLang="en-US" sz="2400" dirty="0">
                <a:solidFill>
                  <a:srgbClr val="000099"/>
                </a:solidFill>
                <a:latin typeface="黑体" panose="02010609060101010101" pitchFamily="49" charset="-122"/>
                <a:ea typeface="黑体" panose="02010609060101010101" pitchFamily="49" charset="-122"/>
              </a:rPr>
              <a:t>年曾发生</a:t>
            </a:r>
            <a:r>
              <a:rPr lang="en-US" altLang="zh-CN" sz="2400" dirty="0">
                <a:solidFill>
                  <a:srgbClr val="000099"/>
                </a:solidFill>
                <a:latin typeface="黑体" panose="02010609060101010101" pitchFamily="49" charset="-122"/>
                <a:ea typeface="黑体" panose="02010609060101010101" pitchFamily="49" charset="-122"/>
              </a:rPr>
              <a:t>5 </a:t>
            </a:r>
            <a:r>
              <a:rPr lang="zh-CN" altLang="en-US" sz="2400" dirty="0">
                <a:solidFill>
                  <a:srgbClr val="000099"/>
                </a:solidFill>
                <a:latin typeface="黑体" panose="02010609060101010101" pitchFamily="49" charset="-122"/>
                <a:ea typeface="黑体" panose="02010609060101010101" pitchFamily="49" charset="-122"/>
              </a:rPr>
              <a:t>级地震。</a:t>
            </a:r>
            <a:endParaRPr lang="en-US" altLang="zh-CN" sz="2400" dirty="0">
              <a:solidFill>
                <a:srgbClr val="00009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p:nvPr/>
        </p:nvSpPr>
        <p:spPr>
          <a:xfrm>
            <a:off x="539750" y="549275"/>
            <a:ext cx="8064500" cy="1014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地震预报仍是个世界性难题。</a:t>
            </a:r>
            <a:endParaRPr lang="en-US" altLang="zh-CN" sz="2400" b="1" dirty="0">
              <a:solidFill>
                <a:srgbClr val="000099"/>
              </a:solidFill>
              <a:latin typeface="黑体" panose="02010609060101010101" pitchFamily="49" charset="-122"/>
              <a:ea typeface="黑体" panose="02010609060101010101" pitchFamily="49" charset="-122"/>
            </a:endParaRPr>
          </a:p>
          <a:p>
            <a:pPr marL="0" lvl="0" indent="0" eaLnBrk="1" hangingPunct="1">
              <a:spcBef>
                <a:spcPct val="5000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大部分发达国家把注意力放在建筑抗震上。</a:t>
            </a:r>
          </a:p>
        </p:txBody>
      </p:sp>
      <p:sp>
        <p:nvSpPr>
          <p:cNvPr id="78851" name="Rectangle 3"/>
          <p:cNvSpPr/>
          <p:nvPr/>
        </p:nvSpPr>
        <p:spPr>
          <a:xfrm>
            <a:off x="0" y="2366963"/>
            <a:ext cx="9144000" cy="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3600" dirty="0">
              <a:solidFill>
                <a:srgbClr val="0000CC"/>
              </a:solidFill>
              <a:ea typeface="楷体_GB2312" charset="-122"/>
            </a:endParaRPr>
          </a:p>
        </p:txBody>
      </p:sp>
      <p:sp>
        <p:nvSpPr>
          <p:cNvPr id="78852" name="Rectangle 7"/>
          <p:cNvSpPr/>
          <p:nvPr/>
        </p:nvSpPr>
        <p:spPr>
          <a:xfrm>
            <a:off x="0" y="2266950"/>
            <a:ext cx="336550" cy="173513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114300" eaLnBrk="1" hangingPunct="1">
              <a:spcBef>
                <a:spcPct val="0"/>
              </a:spcBef>
              <a:buClrTx/>
              <a:buSzTx/>
              <a:buFont typeface="Arial" panose="020B0604020202020204" pitchFamily="34" charset="0"/>
              <a:buNone/>
            </a:pPr>
            <a:r>
              <a:rPr lang="en-US" altLang="zh-CN" sz="1200" dirty="0"/>
              <a:t> </a:t>
            </a:r>
            <a:endParaRPr lang="en-US" altLang="zh-CN" sz="1200" dirty="0">
              <a:latin typeface="宋体" panose="02010600030101010101" pitchFamily="2" charset="-122"/>
            </a:endParaRPr>
          </a:p>
          <a:p>
            <a:pPr marL="0" lvl="0" indent="114300">
              <a:spcBef>
                <a:spcPct val="0"/>
              </a:spcBef>
              <a:buClrTx/>
              <a:buSzTx/>
              <a:buFont typeface="Arial" panose="020B0604020202020204" pitchFamily="34" charset="0"/>
              <a:buNone/>
            </a:pPr>
            <a:r>
              <a:rPr lang="en-US" altLang="zh-CN" sz="1200" dirty="0"/>
              <a:t> </a:t>
            </a:r>
            <a:endParaRPr lang="en-US" altLang="zh-CN" sz="1200" dirty="0">
              <a:latin typeface="宋体" panose="02010600030101010101" pitchFamily="2" charset="-122"/>
            </a:endParaRPr>
          </a:p>
          <a:p>
            <a:pPr marL="0" lvl="0" indent="114300">
              <a:spcBef>
                <a:spcPct val="0"/>
              </a:spcBef>
              <a:buClrTx/>
              <a:buSzTx/>
              <a:buFont typeface="Arial" panose="020B0604020202020204" pitchFamily="34" charset="0"/>
              <a:buNone/>
            </a:pPr>
            <a:r>
              <a:rPr lang="en-US" altLang="zh-CN" sz="1200" dirty="0"/>
              <a:t> </a:t>
            </a:r>
            <a:endParaRPr lang="en-US" altLang="zh-CN" sz="1200" dirty="0">
              <a:latin typeface="宋体" panose="02010600030101010101" pitchFamily="2" charset="-122"/>
            </a:endParaRPr>
          </a:p>
          <a:p>
            <a:pPr marL="0" lvl="0" indent="114300">
              <a:spcBef>
                <a:spcPct val="0"/>
              </a:spcBef>
              <a:buClrTx/>
              <a:buSzTx/>
              <a:buFont typeface="Arial" panose="020B0604020202020204" pitchFamily="34" charset="0"/>
              <a:buNone/>
            </a:pPr>
            <a:r>
              <a:rPr lang="en-US" altLang="zh-CN" sz="1200" dirty="0"/>
              <a:t> </a:t>
            </a:r>
            <a:endParaRPr lang="en-US" altLang="zh-CN" sz="1200" dirty="0">
              <a:latin typeface="宋体" panose="02010600030101010101" pitchFamily="2" charset="-122"/>
            </a:endParaRPr>
          </a:p>
          <a:p>
            <a:pPr marL="0" lvl="0" indent="114300">
              <a:spcBef>
                <a:spcPct val="0"/>
              </a:spcBef>
              <a:buClrTx/>
              <a:buSzTx/>
              <a:buFont typeface="Arial" panose="020B0604020202020204" pitchFamily="34" charset="0"/>
              <a:buNone/>
            </a:pPr>
            <a:r>
              <a:rPr lang="en-US" altLang="zh-CN" sz="1200" dirty="0"/>
              <a:t> </a:t>
            </a:r>
            <a:endParaRPr lang="en-US" altLang="zh-CN" sz="1200" dirty="0">
              <a:latin typeface="宋体" panose="02010600030101010101" pitchFamily="2" charset="-122"/>
            </a:endParaRPr>
          </a:p>
          <a:p>
            <a:pPr marL="0" lvl="0" indent="114300">
              <a:spcBef>
                <a:spcPct val="0"/>
              </a:spcBef>
              <a:buClrTx/>
              <a:buSzTx/>
              <a:buFont typeface="Arial" panose="020B0604020202020204" pitchFamily="34" charset="0"/>
              <a:buNone/>
            </a:pPr>
            <a:r>
              <a:rPr lang="en-US" altLang="zh-CN" sz="1200" dirty="0"/>
              <a:t> </a:t>
            </a:r>
            <a:endParaRPr lang="en-US" altLang="zh-CN" sz="1200" dirty="0">
              <a:latin typeface="宋体" panose="02010600030101010101" pitchFamily="2" charset="-122"/>
            </a:endParaRPr>
          </a:p>
          <a:p>
            <a:pPr marL="0" lvl="0" indent="114300">
              <a:spcBef>
                <a:spcPct val="0"/>
              </a:spcBef>
              <a:buClrTx/>
              <a:buSzTx/>
              <a:buFont typeface="Arial" panose="020B0604020202020204" pitchFamily="34" charset="0"/>
              <a:buNone/>
            </a:pPr>
            <a:r>
              <a:rPr lang="en-US" altLang="zh-CN" sz="1200" dirty="0"/>
              <a:t> </a:t>
            </a:r>
            <a:endParaRPr lang="en-US" altLang="zh-CN" sz="1200" dirty="0">
              <a:latin typeface="宋体" panose="02010600030101010101" pitchFamily="2" charset="-122"/>
            </a:endParaRPr>
          </a:p>
          <a:p>
            <a:pPr marL="0" lvl="0" indent="114300">
              <a:spcBef>
                <a:spcPct val="0"/>
              </a:spcBef>
              <a:buClrTx/>
              <a:buSzTx/>
              <a:buFont typeface="Arial" panose="020B0604020202020204" pitchFamily="34" charset="0"/>
              <a:buNone/>
            </a:pPr>
            <a:r>
              <a:rPr lang="en-US" altLang="zh-CN" sz="1200" dirty="0"/>
              <a:t> </a:t>
            </a:r>
            <a:endParaRPr lang="en-US" altLang="zh-CN" sz="1200" dirty="0">
              <a:latin typeface="宋体" panose="02010600030101010101" pitchFamily="2" charset="-122"/>
            </a:endParaRPr>
          </a:p>
          <a:p>
            <a:pPr marL="0" lvl="0" indent="114300">
              <a:spcBef>
                <a:spcPct val="0"/>
              </a:spcBef>
              <a:buClrTx/>
              <a:buSzTx/>
              <a:buFont typeface="Arial" panose="020B0604020202020204" pitchFamily="34" charset="0"/>
              <a:buNone/>
            </a:pPr>
            <a:r>
              <a:rPr lang="en-US" altLang="zh-CN" sz="1200" dirty="0"/>
              <a:t> </a:t>
            </a:r>
            <a:endParaRPr lang="en-US" altLang="zh-CN" sz="2400" dirty="0"/>
          </a:p>
        </p:txBody>
      </p:sp>
      <p:pic>
        <p:nvPicPr>
          <p:cNvPr id="78853" name="Picture 5" descr="24111351037848312[1]"/>
          <p:cNvPicPr>
            <a:picLocks noChangeAspect="1"/>
          </p:cNvPicPr>
          <p:nvPr/>
        </p:nvPicPr>
        <p:blipFill>
          <a:blip r:embed="rId2"/>
          <a:srcRect b="9972"/>
          <a:stretch>
            <a:fillRect/>
          </a:stretch>
        </p:blipFill>
        <p:spPr>
          <a:xfrm>
            <a:off x="611188" y="1917700"/>
            <a:ext cx="3097212" cy="4173538"/>
          </a:xfrm>
          <a:prstGeom prst="rect">
            <a:avLst/>
          </a:prstGeom>
          <a:noFill/>
          <a:ln w="9525">
            <a:noFill/>
          </a:ln>
        </p:spPr>
      </p:pic>
      <p:pic>
        <p:nvPicPr>
          <p:cNvPr id="78854" name="Picture 6" descr="001e907dcdbd12e43cea45[1]"/>
          <p:cNvPicPr>
            <a:picLocks noChangeAspect="1"/>
          </p:cNvPicPr>
          <p:nvPr/>
        </p:nvPicPr>
        <p:blipFill>
          <a:blip r:embed="rId3"/>
          <a:stretch>
            <a:fillRect/>
          </a:stretch>
        </p:blipFill>
        <p:spPr>
          <a:xfrm>
            <a:off x="3765550" y="1917700"/>
            <a:ext cx="5032375" cy="4176713"/>
          </a:xfrm>
          <a:prstGeom prst="rect">
            <a:avLst/>
          </a:prstGeom>
          <a:noFill/>
          <a:ln w="9525">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p:nvPr/>
        </p:nvSpPr>
        <p:spPr>
          <a:xfrm>
            <a:off x="323850" y="476250"/>
            <a:ext cx="4610100" cy="3689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25000"/>
              </a:spcBef>
              <a:spcAft>
                <a:spcPct val="5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抗震设计一般原则：</a:t>
            </a:r>
          </a:p>
          <a:p>
            <a:pPr marL="0" lvl="0" indent="0" eaLnBrk="1" hangingPunct="1">
              <a:spcBef>
                <a:spcPct val="25000"/>
              </a:spcBef>
              <a:spcAft>
                <a:spcPct val="50000"/>
              </a:spcAft>
              <a:buClrTx/>
              <a:buSzTx/>
              <a:buFont typeface="Arial" panose="020B0604020202020204" pitchFamily="34" charset="0"/>
              <a:buChar char="•"/>
            </a:pPr>
            <a:r>
              <a:rPr lang="zh-CN" altLang="en-US" sz="2400" dirty="0">
                <a:solidFill>
                  <a:srgbClr val="000099"/>
                </a:solidFill>
                <a:latin typeface="黑体" panose="02010609060101010101" pitchFamily="49" charset="-122"/>
                <a:ea typeface="黑体" panose="02010609060101010101" pitchFamily="49" charset="-122"/>
              </a:rPr>
              <a:t> 建筑结构：简、匀、轻、牢，提高结构的抗震性能。</a:t>
            </a:r>
          </a:p>
          <a:p>
            <a:pPr marL="0" lvl="0" indent="0" eaLnBrk="1" hangingPunct="1">
              <a:spcBef>
                <a:spcPct val="0"/>
              </a:spcBef>
              <a:spcAft>
                <a:spcPct val="50000"/>
              </a:spcAft>
              <a:buClrTx/>
              <a:buSzTx/>
              <a:buFont typeface="Arial" panose="020B0604020202020204" pitchFamily="34" charset="0"/>
              <a:buChar char="•"/>
            </a:pPr>
            <a:r>
              <a:rPr lang="zh-CN" altLang="en-US" sz="2400" dirty="0">
                <a:solidFill>
                  <a:srgbClr val="000099"/>
                </a:solidFill>
                <a:latin typeface="黑体" panose="02010609060101010101" pitchFamily="49" charset="-122"/>
                <a:ea typeface="黑体" panose="02010609060101010101" pitchFamily="49" charset="-122"/>
              </a:rPr>
              <a:t> 地基基础：选择有利的建筑场地 </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地质</a:t>
            </a: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dirty="0">
                <a:solidFill>
                  <a:srgbClr val="000099"/>
                </a:solidFill>
                <a:latin typeface="黑体" panose="02010609060101010101" pitchFamily="49" charset="-122"/>
                <a:ea typeface="黑体" panose="02010609060101010101" pitchFamily="49" charset="-122"/>
              </a:rPr>
              <a:t>，加强基础和上部结构的整体性 </a:t>
            </a:r>
            <a:r>
              <a:rPr lang="en-US" altLang="zh-CN" sz="2400" dirty="0">
                <a:solidFill>
                  <a:srgbClr val="000099"/>
                </a:solidFill>
                <a:latin typeface="黑体" panose="02010609060101010101" pitchFamily="49" charset="-122"/>
                <a:ea typeface="黑体" panose="02010609060101010101" pitchFamily="49" charset="-122"/>
              </a:rPr>
              <a:t>(</a:t>
            </a:r>
            <a:r>
              <a:rPr lang="zh-CN" altLang="en-US" sz="2400" dirty="0">
                <a:solidFill>
                  <a:srgbClr val="000099"/>
                </a:solidFill>
                <a:latin typeface="黑体" panose="02010609060101010101" pitchFamily="49" charset="-122"/>
                <a:ea typeface="黑体" panose="02010609060101010101" pitchFamily="49" charset="-122"/>
              </a:rPr>
              <a:t>结构</a:t>
            </a:r>
            <a:r>
              <a:rPr lang="en-US" altLang="zh-CN" sz="2400" dirty="0">
                <a:solidFill>
                  <a:srgbClr val="000099"/>
                </a:solidFill>
                <a:latin typeface="黑体" panose="02010609060101010101" pitchFamily="49" charset="-122"/>
                <a:ea typeface="黑体" panose="02010609060101010101" pitchFamily="49" charset="-122"/>
              </a:rPr>
              <a:t>) </a:t>
            </a:r>
            <a:r>
              <a:rPr lang="zh-CN" altLang="en-US" sz="2400" dirty="0">
                <a:solidFill>
                  <a:srgbClr val="000099"/>
                </a:solidFill>
                <a:latin typeface="黑体" panose="02010609060101010101" pitchFamily="49" charset="-122"/>
                <a:ea typeface="黑体" panose="02010609060101010101" pitchFamily="49" charset="-122"/>
              </a:rPr>
              <a:t>。</a:t>
            </a:r>
          </a:p>
          <a:p>
            <a:pPr marL="0" lvl="0" indent="0" eaLnBrk="1" hangingPunct="1">
              <a:spcBef>
                <a:spcPct val="0"/>
              </a:spcBef>
              <a:spcAft>
                <a:spcPct val="50000"/>
              </a:spcAft>
              <a:buClrTx/>
              <a:buSzTx/>
              <a:buFont typeface="Arial" panose="020B0604020202020204" pitchFamily="34" charset="0"/>
              <a:buChar char="•"/>
            </a:pPr>
            <a:r>
              <a:rPr lang="zh-CN" altLang="en-US" sz="2400" dirty="0">
                <a:solidFill>
                  <a:srgbClr val="000099"/>
                </a:solidFill>
                <a:latin typeface="黑体" panose="02010609060101010101" pitchFamily="49" charset="-122"/>
                <a:ea typeface="黑体" panose="02010609060101010101" pitchFamily="49" charset="-122"/>
              </a:rPr>
              <a:t>在建筑规划上应合理布局，防止次生灾害（如火灾、爆炸等）。</a:t>
            </a:r>
          </a:p>
        </p:txBody>
      </p:sp>
      <p:sp>
        <p:nvSpPr>
          <p:cNvPr id="79875" name="AutoShape 4"/>
          <p:cNvSpPr/>
          <p:nvPr/>
        </p:nvSpPr>
        <p:spPr>
          <a:xfrm>
            <a:off x="971550" y="4941888"/>
            <a:ext cx="3613150" cy="790575"/>
          </a:xfrm>
          <a:prstGeom prst="roundRect">
            <a:avLst>
              <a:gd name="adj" fmla="val 16667"/>
            </a:avLst>
          </a:prstGeom>
          <a:solidFill>
            <a:srgbClr val="CCFFFF">
              <a:alpha val="89803"/>
            </a:srgbClr>
          </a:solidFill>
          <a:ln w="25400" cap="flat" cmpd="sng">
            <a:solidFill>
              <a:srgbClr val="00FFFF"/>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zh-CN" sz="2800" dirty="0">
                <a:solidFill>
                  <a:srgbClr val="0000CC"/>
                </a:solidFill>
                <a:latin typeface="黑体" panose="02010609060101010101" pitchFamily="49" charset="-122"/>
                <a:ea typeface="黑体" panose="02010609060101010101" pitchFamily="49" charset="-122"/>
              </a:rPr>
              <a:t>小震不坏，大震不倒</a:t>
            </a:r>
          </a:p>
        </p:txBody>
      </p:sp>
      <p:pic>
        <p:nvPicPr>
          <p:cNvPr id="79876" name="Picture 3" descr="10-25a"/>
          <p:cNvPicPr>
            <a:picLocks noChangeAspect="1"/>
          </p:cNvPicPr>
          <p:nvPr/>
        </p:nvPicPr>
        <p:blipFill>
          <a:blip r:embed="rId2"/>
          <a:srcRect l="14339"/>
          <a:stretch>
            <a:fillRect/>
          </a:stretch>
        </p:blipFill>
        <p:spPr>
          <a:xfrm>
            <a:off x="5046663" y="0"/>
            <a:ext cx="4097337" cy="6858000"/>
          </a:xfrm>
          <a:prstGeom prst="rect">
            <a:avLst/>
          </a:prstGeom>
          <a:noFill/>
          <a:ln w="9525">
            <a:noFill/>
          </a:ln>
        </p:spPr>
      </p:pic>
      <p:sp>
        <p:nvSpPr>
          <p:cNvPr id="79877" name="Text Box 4"/>
          <p:cNvSpPr txBox="1"/>
          <p:nvPr/>
        </p:nvSpPr>
        <p:spPr>
          <a:xfrm>
            <a:off x="5292725" y="5688013"/>
            <a:ext cx="3635375" cy="11699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000" dirty="0">
                <a:solidFill>
                  <a:srgbClr val="66CCFF"/>
                </a:solidFill>
                <a:ea typeface="楷体_GB2312" charset="-122"/>
              </a:rPr>
              <a:t>为抗震设计的尖塔形建筑</a:t>
            </a:r>
          </a:p>
          <a:p>
            <a:pPr marL="0" lvl="0" indent="0" eaLnBrk="1" hangingPunct="1">
              <a:spcBef>
                <a:spcPct val="50000"/>
              </a:spcBef>
              <a:buClrTx/>
              <a:buSzTx/>
              <a:buFont typeface="Arial" panose="020B0604020202020204" pitchFamily="34" charset="0"/>
              <a:buNone/>
            </a:pPr>
            <a:r>
              <a:rPr lang="en-US" altLang="zh-CN" sz="2000" dirty="0">
                <a:solidFill>
                  <a:srgbClr val="66CCFF"/>
                </a:solidFill>
                <a:ea typeface="楷体_GB2312" charset="-122"/>
              </a:rPr>
              <a:t>(Transamerica Building, San Francisco, 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anim calcmode="lin" valueType="num">
                                      <p:cBhvr additive="base">
                                        <p:cTn id="7" dur="1000" fill="hold"/>
                                        <p:tgtEl>
                                          <p:spTgt spid="79875"/>
                                        </p:tgtEl>
                                        <p:attrNameLst>
                                          <p:attrName>ppt_x</p:attrName>
                                        </p:attrNameLst>
                                      </p:cBhvr>
                                      <p:tavLst>
                                        <p:tav tm="0">
                                          <p:val>
                                            <p:strVal val="#ppt_x"/>
                                          </p:val>
                                        </p:tav>
                                        <p:tav tm="100000">
                                          <p:val>
                                            <p:strVal val="#ppt_x"/>
                                          </p:val>
                                        </p:tav>
                                      </p:tavLst>
                                    </p:anim>
                                    <p:anim calcmode="lin" valueType="num">
                                      <p:cBhvr additive="base">
                                        <p:cTn id="8" dur="1000" fill="hold"/>
                                        <p:tgtEl>
                                          <p:spTgt spid="798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692696"/>
            <a:ext cx="7488832" cy="2769989"/>
          </a:xfrm>
          <a:prstGeom prst="rect">
            <a:avLst/>
          </a:prstGeom>
        </p:spPr>
        <p:txBody>
          <a:bodyPr wrap="square">
            <a:spAutoFit/>
          </a:bodyPr>
          <a:lstStyle/>
          <a:p>
            <a:pPr>
              <a:spcAft>
                <a:spcPts val="1200"/>
              </a:spcAft>
            </a:pPr>
            <a:r>
              <a:rPr lang="zh-CN" altLang="en-US" b="1" dirty="0" smtClean="0">
                <a:latin typeface="+mn-lt"/>
                <a:ea typeface="黑体" panose="02010609060101010101" pitchFamily="49" charset="-122"/>
              </a:rPr>
              <a:t>日本的建筑抗震和防震培训</a:t>
            </a:r>
            <a:endParaRPr lang="en-US" altLang="zh-CN" b="1" dirty="0" smtClean="0">
              <a:latin typeface="+mn-lt"/>
              <a:ea typeface="黑体" panose="02010609060101010101" pitchFamily="49" charset="-122"/>
            </a:endParaRPr>
          </a:p>
          <a:p>
            <a:pPr>
              <a:spcAft>
                <a:spcPts val="1200"/>
              </a:spcAft>
            </a:pPr>
            <a:r>
              <a:rPr lang="zh-CN" altLang="en-US" dirty="0" smtClean="0">
                <a:latin typeface="+mn-lt"/>
                <a:ea typeface="黑体" panose="02010609060101010101" pitchFamily="49" charset="-122"/>
              </a:rPr>
              <a:t>1923年9月1日关东大地震后，日本就出台了法律，要求修建房屋时必须计算房屋的防震程度。</a:t>
            </a:r>
            <a:endParaRPr lang="en-US" altLang="zh-CN" dirty="0" smtClean="0">
              <a:latin typeface="+mn-lt"/>
              <a:ea typeface="黑体" panose="02010609060101010101" pitchFamily="49" charset="-122"/>
            </a:endParaRPr>
          </a:p>
          <a:p>
            <a:pPr>
              <a:spcAft>
                <a:spcPts val="1200"/>
              </a:spcAft>
            </a:pPr>
            <a:r>
              <a:rPr lang="zh-CN" altLang="en-US" dirty="0" smtClean="0">
                <a:latin typeface="+mn-lt"/>
                <a:ea typeface="黑体" panose="02010609060101010101" pitchFamily="49" charset="-122"/>
              </a:rPr>
              <a:t>1955年阪神大地震后，</a:t>
            </a:r>
            <a:r>
              <a:rPr lang="zh-CN" altLang="en-US" dirty="0">
                <a:latin typeface="+mn-lt"/>
                <a:ea typeface="黑体" panose="02010609060101010101" pitchFamily="49" charset="-122"/>
              </a:rPr>
              <a:t>修改《</a:t>
            </a:r>
            <a:r>
              <a:rPr lang="zh-CN" altLang="en-US" dirty="0" smtClean="0">
                <a:latin typeface="+mn-lt"/>
                <a:ea typeface="黑体" panose="02010609060101010101" pitchFamily="49" charset="-122"/>
              </a:rPr>
              <a:t>建筑基准法》：</a:t>
            </a:r>
            <a:r>
              <a:rPr lang="en-US" altLang="zh-CN" dirty="0" smtClean="0">
                <a:latin typeface="+mn-lt"/>
                <a:ea typeface="黑体" panose="02010609060101010101" pitchFamily="49" charset="-122"/>
              </a:rPr>
              <a:t>8</a:t>
            </a:r>
            <a:r>
              <a:rPr lang="zh-CN" altLang="en-US" dirty="0" smtClean="0">
                <a:latin typeface="+mn-lt"/>
                <a:ea typeface="黑体" panose="02010609060101010101" pitchFamily="49" charset="-122"/>
              </a:rPr>
              <a:t>级地震震不倒，使用期限可以超过</a:t>
            </a:r>
            <a:r>
              <a:rPr lang="en-US" altLang="zh-CN" dirty="0" smtClean="0">
                <a:latin typeface="+mn-lt"/>
                <a:ea typeface="黑体" panose="02010609060101010101" pitchFamily="49" charset="-122"/>
              </a:rPr>
              <a:t>100</a:t>
            </a:r>
            <a:r>
              <a:rPr lang="zh-CN" altLang="en-US" dirty="0" smtClean="0">
                <a:latin typeface="+mn-lt"/>
                <a:ea typeface="黑体" panose="02010609060101010101" pitchFamily="49" charset="-122"/>
              </a:rPr>
              <a:t>年。</a:t>
            </a:r>
            <a:endParaRPr lang="en-US" altLang="zh-CN" dirty="0" smtClean="0">
              <a:latin typeface="+mn-lt"/>
              <a:ea typeface="黑体" panose="02010609060101010101" pitchFamily="49" charset="-122"/>
            </a:endParaRPr>
          </a:p>
          <a:p>
            <a:pPr>
              <a:spcAft>
                <a:spcPts val="1200"/>
              </a:spcAft>
            </a:pPr>
            <a:r>
              <a:rPr lang="zh-CN" altLang="en-US" dirty="0" smtClean="0">
                <a:latin typeface="+mn-lt"/>
                <a:ea typeface="黑体" panose="02010609060101010101" pitchFamily="49" charset="-122"/>
              </a:rPr>
              <a:t>加强防灾教育和和演练，提升民众自救能力。</a:t>
            </a:r>
            <a:endParaRPr lang="zh-CN" altLang="en-US" dirty="0">
              <a:latin typeface="+mn-lt"/>
              <a:ea typeface="黑体" panose="02010609060101010101" pitchFamily="49" charset="-122"/>
            </a:endParaRPr>
          </a:p>
        </p:txBody>
      </p:sp>
    </p:spTree>
    <p:extLst>
      <p:ext uri="{BB962C8B-B14F-4D97-AF65-F5344CB8AC3E}">
        <p14:creationId xmlns:p14="http://schemas.microsoft.com/office/powerpoint/2010/main" val="12880331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http://farm4.static.flickr.com/3254/2607918668_68bb69d9c5_o.jpg"/>
          <p:cNvPicPr>
            <a:picLocks noChangeAspect="1"/>
          </p:cNvPicPr>
          <p:nvPr/>
        </p:nvPicPr>
        <p:blipFill>
          <a:blip r:embed="rId2"/>
          <a:srcRect l="5113"/>
          <a:stretch>
            <a:fillRect/>
          </a:stretch>
        </p:blipFill>
        <p:spPr>
          <a:xfrm>
            <a:off x="-22225" y="0"/>
            <a:ext cx="9166225" cy="6858000"/>
          </a:xfrm>
          <a:prstGeom prst="rect">
            <a:avLst/>
          </a:prstGeom>
          <a:noFill/>
          <a:ln w="9525">
            <a:noFill/>
          </a:ln>
        </p:spPr>
      </p:pic>
      <p:sp>
        <p:nvSpPr>
          <p:cNvPr id="80899" name="Text Box 3"/>
          <p:cNvSpPr txBox="1"/>
          <p:nvPr/>
        </p:nvSpPr>
        <p:spPr>
          <a:xfrm>
            <a:off x="395288" y="1773238"/>
            <a:ext cx="144145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4400" dirty="0">
                <a:solidFill>
                  <a:srgbClr val="0000CC"/>
                </a:solidFill>
                <a:ea typeface="楷体_GB2312" charset="-122"/>
              </a:rPr>
              <a:t>END</a:t>
            </a:r>
          </a:p>
        </p:txBody>
      </p:sp>
      <p:pic>
        <p:nvPicPr>
          <p:cNvPr id="80900" name="Picture 2" descr="http://multi.stanford.edu/features/darwin/images/darwin_agassiz.jpg"/>
          <p:cNvPicPr>
            <a:picLocks noChangeAspect="1"/>
          </p:cNvPicPr>
          <p:nvPr/>
        </p:nvPicPr>
        <p:blipFill>
          <a:blip r:embed="rId3"/>
          <a:stretch>
            <a:fillRect/>
          </a:stretch>
        </p:blipFill>
        <p:spPr>
          <a:xfrm>
            <a:off x="5003800" y="3284538"/>
            <a:ext cx="4011613" cy="3168650"/>
          </a:xfrm>
          <a:prstGeom prst="rect">
            <a:avLst/>
          </a:prstGeom>
          <a:noFill/>
          <a:ln w="9525">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p:nvPr/>
        </p:nvSpPr>
        <p:spPr>
          <a:xfrm>
            <a:off x="612775" y="620713"/>
            <a:ext cx="7920038" cy="233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30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火山地震</a:t>
            </a:r>
            <a:r>
              <a:rPr lang="zh-CN" altLang="en-US" sz="2400" dirty="0">
                <a:solidFill>
                  <a:srgbClr val="000099"/>
                </a:solidFill>
                <a:latin typeface="黑体" panose="02010609060101010101" pitchFamily="49" charset="-122"/>
                <a:ea typeface="黑体" panose="02010609060101010101" pitchFamily="49" charset="-122"/>
              </a:rPr>
              <a:t>  由火山活动引起地震。</a:t>
            </a:r>
          </a:p>
          <a:p>
            <a:pPr marL="0" lvl="0" indent="0" eaLnBrk="1" hangingPunct="1">
              <a:spcBef>
                <a:spcPct val="0"/>
              </a:spcBef>
              <a:spcAft>
                <a:spcPct val="5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火山地震的能量有限，影响范围不大，为数也不多，约占地震总数的</a:t>
            </a:r>
            <a:r>
              <a:rPr lang="en-US" altLang="zh-CN" sz="2400" dirty="0">
                <a:solidFill>
                  <a:srgbClr val="000099"/>
                </a:solidFill>
                <a:latin typeface="黑体" panose="02010609060101010101" pitchFamily="49" charset="-122"/>
                <a:ea typeface="黑体" panose="02010609060101010101" pitchFamily="49" charset="-122"/>
              </a:rPr>
              <a:t>7%</a:t>
            </a:r>
            <a:r>
              <a:rPr lang="zh-CN" altLang="en-US" sz="2400" dirty="0">
                <a:solidFill>
                  <a:srgbClr val="000099"/>
                </a:solidFill>
                <a:latin typeface="黑体" panose="02010609060101010101" pitchFamily="49" charset="-122"/>
                <a:ea typeface="黑体" panose="02010609060101010101" pitchFamily="49" charset="-122"/>
              </a:rPr>
              <a:t>。</a:t>
            </a:r>
          </a:p>
          <a:p>
            <a:pPr marL="0" lvl="0" indent="0" eaLnBrk="1" hangingPunct="1">
              <a:spcBef>
                <a:spcPct val="0"/>
              </a:spcBef>
              <a:spcAft>
                <a:spcPct val="30000"/>
              </a:spcAft>
              <a:buClrTx/>
              <a:buSzTx/>
              <a:buFont typeface="Arial" panose="020B0604020202020204" pitchFamily="34" charset="0"/>
              <a:buNone/>
            </a:pPr>
            <a:r>
              <a:rPr lang="en-US" altLang="zh-CN" sz="2400" dirty="0">
                <a:solidFill>
                  <a:srgbClr val="0000CC"/>
                </a:solidFill>
                <a:latin typeface="黑体" panose="02010609060101010101" pitchFamily="49" charset="-122"/>
                <a:ea typeface="黑体" panose="02010609060101010101" pitchFamily="49" charset="-122"/>
              </a:rPr>
              <a:t>1976</a:t>
            </a:r>
            <a:r>
              <a:rPr lang="zh-CN" altLang="en-US" sz="2400" dirty="0">
                <a:solidFill>
                  <a:srgbClr val="0000CC"/>
                </a:solidFill>
                <a:latin typeface="黑体" panose="02010609060101010101" pitchFamily="49" charset="-122"/>
                <a:ea typeface="黑体" panose="02010609060101010101" pitchFamily="49" charset="-122"/>
              </a:rPr>
              <a:t>年加勒比海一火山爆发后三天内，发生千余次地震。</a:t>
            </a:r>
          </a:p>
          <a:p>
            <a:pPr marL="0" lvl="0" indent="0" eaLnBrk="1" hangingPunct="1">
              <a:spcBef>
                <a:spcPct val="0"/>
              </a:spcBef>
              <a:spcAft>
                <a:spcPct val="30000"/>
              </a:spcAft>
              <a:buClrTx/>
              <a:buSzTx/>
              <a:buFont typeface="Arial" panose="020B0604020202020204" pitchFamily="34" charset="0"/>
              <a:buNone/>
            </a:pPr>
            <a:r>
              <a:rPr lang="en-US" altLang="zh-CN" sz="2400" dirty="0">
                <a:solidFill>
                  <a:srgbClr val="0000CC"/>
                </a:solidFill>
                <a:latin typeface="黑体" panose="02010609060101010101" pitchFamily="49" charset="-122"/>
                <a:ea typeface="黑体" panose="02010609060101010101" pitchFamily="49" charset="-122"/>
              </a:rPr>
              <a:t>1914</a:t>
            </a:r>
            <a:r>
              <a:rPr lang="zh-CN" altLang="en-US" sz="2400" dirty="0">
                <a:solidFill>
                  <a:srgbClr val="0000CC"/>
                </a:solidFill>
                <a:latin typeface="黑体" panose="02010609060101010101" pitchFamily="49" charset="-122"/>
                <a:ea typeface="黑体" panose="02010609060101010101" pitchFamily="49" charset="-122"/>
              </a:rPr>
              <a:t>年日本樱岛火山爆发，伴生</a:t>
            </a:r>
            <a:r>
              <a:rPr lang="zh-CN" altLang="en-US" sz="2400" b="1" dirty="0">
                <a:solidFill>
                  <a:srgbClr val="0000CC"/>
                </a:solidFill>
                <a:latin typeface="黑体" panose="02010609060101010101" pitchFamily="49" charset="-122"/>
                <a:ea typeface="黑体" panose="02010609060101010101" pitchFamily="49" charset="-122"/>
              </a:rPr>
              <a:t>地震</a:t>
            </a:r>
            <a:r>
              <a:rPr lang="en-US" altLang="zh-CN" sz="2400" b="1" dirty="0">
                <a:solidFill>
                  <a:srgbClr val="0000CC"/>
                </a:solidFill>
                <a:latin typeface="黑体" panose="02010609060101010101" pitchFamily="49" charset="-122"/>
                <a:ea typeface="黑体" panose="02010609060101010101" pitchFamily="49" charset="-122"/>
              </a:rPr>
              <a:t>6.7</a:t>
            </a:r>
            <a:r>
              <a:rPr lang="zh-CN" altLang="en-US" sz="2400" b="1" dirty="0">
                <a:solidFill>
                  <a:srgbClr val="0000CC"/>
                </a:solidFill>
                <a:latin typeface="黑体" panose="02010609060101010101" pitchFamily="49" charset="-122"/>
                <a:ea typeface="黑体" panose="02010609060101010101" pitchFamily="49" charset="-122"/>
              </a:rPr>
              <a:t>级。</a:t>
            </a:r>
          </a:p>
        </p:txBody>
      </p:sp>
      <p:sp>
        <p:nvSpPr>
          <p:cNvPr id="12291" name="Text Box 2"/>
          <p:cNvSpPr txBox="1"/>
          <p:nvPr/>
        </p:nvSpPr>
        <p:spPr>
          <a:xfrm>
            <a:off x="615950" y="3717925"/>
            <a:ext cx="7916863" cy="20716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40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陷落地震</a:t>
            </a:r>
            <a:r>
              <a:rPr lang="zh-CN" altLang="en-US" sz="2400" dirty="0">
                <a:solidFill>
                  <a:srgbClr val="000099"/>
                </a:solidFill>
                <a:latin typeface="黑体" panose="02010609060101010101" pitchFamily="49" charset="-122"/>
                <a:ea typeface="黑体" panose="02010609060101010101" pitchFamily="49" charset="-122"/>
              </a:rPr>
              <a:t>  由于地壳岩层陷落或大规模的山崩、塌陷而引起周围地区的震动，它往往是由于石灰岩地区地下溶洞或旧矿坑的塌陷所造成。</a:t>
            </a:r>
          </a:p>
          <a:p>
            <a:pPr marL="0" lvl="0" indent="0" eaLnBrk="1" hangingPunct="1">
              <a:spcBef>
                <a:spcPct val="0"/>
              </a:spcBef>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陷落地震为数很少，影响范围和破坏性不大。国外报道的最大矿山塌陷地震，震级达到</a:t>
            </a:r>
            <a:r>
              <a:rPr lang="en-US" altLang="zh-CN" sz="2400" b="1" dirty="0">
                <a:solidFill>
                  <a:srgbClr val="000099"/>
                </a:solidFill>
                <a:latin typeface="黑体" panose="02010609060101010101" pitchFamily="49" charset="-122"/>
                <a:ea typeface="黑体" panose="02010609060101010101" pitchFamily="49" charset="-122"/>
              </a:rPr>
              <a:t>5</a:t>
            </a:r>
            <a:r>
              <a:rPr lang="zh-CN" altLang="en-US" sz="2400" b="1" dirty="0">
                <a:solidFill>
                  <a:srgbClr val="000099"/>
                </a:solidFill>
                <a:latin typeface="黑体" panose="02010609060101010101" pitchFamily="49" charset="-122"/>
                <a:ea typeface="黑体" panose="02010609060101010101" pitchFamily="49" charset="-122"/>
              </a:rPr>
              <a:t>级以上</a:t>
            </a:r>
            <a:r>
              <a:rPr lang="zh-CN" altLang="en-US" sz="2400" dirty="0">
                <a:solidFill>
                  <a:srgbClr val="000099"/>
                </a:solidFill>
                <a:latin typeface="黑体" panose="02010609060101010101" pitchFamily="49" charset="-122"/>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up)">
                                      <p:cBhvr>
                                        <p:cTn id="7" dur="10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ldLvl="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p:nvPr/>
        </p:nvSpPr>
        <p:spPr>
          <a:xfrm>
            <a:off x="539750" y="622300"/>
            <a:ext cx="7993063" cy="3246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6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SzPct val="6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spcAft>
                <a:spcPct val="30000"/>
              </a:spcAft>
              <a:buClrTx/>
              <a:buSzTx/>
              <a:buFont typeface="Arial" panose="020B0604020202020204" pitchFamily="34" charset="0"/>
              <a:buNone/>
            </a:pPr>
            <a:r>
              <a:rPr lang="zh-CN" altLang="en-US" sz="2400" b="1" dirty="0">
                <a:solidFill>
                  <a:srgbClr val="000099"/>
                </a:solidFill>
                <a:latin typeface="黑体" panose="02010609060101010101" pitchFamily="49" charset="-122"/>
                <a:ea typeface="黑体" panose="02010609060101010101" pitchFamily="49" charset="-122"/>
              </a:rPr>
              <a:t>诱发地震</a:t>
            </a:r>
            <a:r>
              <a:rPr lang="zh-CN" altLang="en-US" sz="2400" dirty="0">
                <a:solidFill>
                  <a:srgbClr val="000099"/>
                </a:solidFill>
                <a:latin typeface="黑体" panose="02010609060101010101" pitchFamily="49" charset="-122"/>
                <a:ea typeface="黑体" panose="02010609060101010101" pitchFamily="49" charset="-122"/>
              </a:rPr>
              <a:t>  由于人为因素造成的地质条件改变而间接引起地层的相对稳定性的破坏，从而导致构造运动。</a:t>
            </a:r>
          </a:p>
          <a:p>
            <a:pPr marL="0" lvl="0" indent="0" eaLnBrk="1" hangingPunct="1">
              <a:spcBef>
                <a:spcPct val="0"/>
              </a:spcBef>
              <a:spcAft>
                <a:spcPct val="50000"/>
              </a:spcAft>
              <a:buClrTx/>
              <a:buSzTx/>
              <a:buFont typeface="Arial" panose="020B0604020202020204" pitchFamily="34" charset="0"/>
              <a:buNone/>
            </a:pPr>
            <a:r>
              <a:rPr lang="zh-CN" altLang="en-US" sz="2400" dirty="0">
                <a:solidFill>
                  <a:srgbClr val="000099"/>
                </a:solidFill>
                <a:latin typeface="黑体" panose="02010609060101010101" pitchFamily="49" charset="-122"/>
                <a:ea typeface="黑体" panose="02010609060101010101" pitchFamily="49" charset="-122"/>
              </a:rPr>
              <a:t>例如</a:t>
            </a:r>
            <a:r>
              <a:rPr lang="zh-CN" altLang="en-US" sz="2400" b="1" dirty="0">
                <a:solidFill>
                  <a:srgbClr val="000099"/>
                </a:solidFill>
                <a:latin typeface="黑体" panose="02010609060101010101" pitchFamily="49" charset="-122"/>
                <a:ea typeface="黑体" panose="02010609060101010101" pitchFamily="49" charset="-122"/>
              </a:rPr>
              <a:t>水库蓄水</a:t>
            </a:r>
            <a:r>
              <a:rPr lang="zh-CN" altLang="en-US" sz="2400" dirty="0">
                <a:solidFill>
                  <a:srgbClr val="000099"/>
                </a:solidFill>
                <a:latin typeface="黑体" panose="02010609060101010101" pitchFamily="49" charset="-122"/>
                <a:ea typeface="黑体" panose="02010609060101010101" pitchFamily="49" charset="-122"/>
              </a:rPr>
              <a:t>或</a:t>
            </a:r>
            <a:r>
              <a:rPr lang="zh-CN" altLang="en-US" sz="2400" b="1" dirty="0">
                <a:solidFill>
                  <a:srgbClr val="000099"/>
                </a:solidFill>
                <a:latin typeface="黑体" panose="02010609060101010101" pitchFamily="49" charset="-122"/>
                <a:ea typeface="黑体" panose="02010609060101010101" pitchFamily="49" charset="-122"/>
              </a:rPr>
              <a:t>深井注水</a:t>
            </a:r>
            <a:r>
              <a:rPr lang="zh-CN" altLang="en-US" sz="2400" dirty="0">
                <a:solidFill>
                  <a:srgbClr val="000099"/>
                </a:solidFill>
                <a:latin typeface="黑体" panose="02010609060101010101" pitchFamily="49" charset="-122"/>
                <a:ea typeface="黑体" panose="02010609060101010101" pitchFamily="49" charset="-122"/>
              </a:rPr>
              <a:t>对“发震构造”所诱发的地震。这是大型水库选址时应注意的问题。</a:t>
            </a:r>
          </a:p>
          <a:p>
            <a:pPr marL="0" lvl="0" indent="0" eaLnBrk="1" hangingPunct="1">
              <a:spcBef>
                <a:spcPct val="0"/>
              </a:spcBef>
              <a:buClrTx/>
              <a:buSzTx/>
              <a:buFont typeface="Arial" panose="020B0604020202020204" pitchFamily="34" charset="0"/>
              <a:buNone/>
            </a:pPr>
            <a:r>
              <a:rPr lang="zh-CN" altLang="en-US" sz="2400" dirty="0">
                <a:solidFill>
                  <a:srgbClr val="0000CC"/>
                </a:solidFill>
                <a:latin typeface="黑体" panose="02010609060101010101" pitchFamily="49" charset="-122"/>
                <a:ea typeface="黑体" panose="02010609060101010101" pitchFamily="49" charset="-122"/>
              </a:rPr>
              <a:t>地下核爆炸，诱发地震。</a:t>
            </a:r>
          </a:p>
          <a:p>
            <a:pPr marL="0" lvl="0" indent="0" eaLnBrk="1" hangingPunct="1">
              <a:spcBef>
                <a:spcPct val="50000"/>
              </a:spcBef>
              <a:buClrTx/>
              <a:buSzPct val="100000"/>
              <a:buNone/>
            </a:pPr>
            <a:r>
              <a:rPr lang="zh-CN" altLang="en-US" sz="2400" dirty="0">
                <a:solidFill>
                  <a:srgbClr val="0000CC"/>
                </a:solidFill>
                <a:latin typeface="黑体" panose="02010609060101010101" pitchFamily="49" charset="-122"/>
                <a:ea typeface="黑体" panose="02010609060101010101" pitchFamily="49" charset="-122"/>
              </a:rPr>
              <a:t>--</a:t>
            </a:r>
            <a:r>
              <a:rPr lang="en-US" altLang="zh-CN" sz="2400" dirty="0">
                <a:solidFill>
                  <a:srgbClr val="0000CC"/>
                </a:solidFill>
                <a:latin typeface="黑体" panose="02010609060101010101" pitchFamily="49" charset="-122"/>
                <a:ea typeface="黑体" panose="02010609060101010101" pitchFamily="49" charset="-122"/>
              </a:rPr>
              <a:t>1962</a:t>
            </a:r>
            <a:r>
              <a:rPr lang="zh-CN" altLang="en-US" sz="2400" dirty="0">
                <a:solidFill>
                  <a:srgbClr val="0000CC"/>
                </a:solidFill>
                <a:latin typeface="黑体" panose="02010609060101010101" pitchFamily="49" charset="-122"/>
                <a:ea typeface="黑体" panose="02010609060101010101" pitchFamily="49" charset="-122"/>
              </a:rPr>
              <a:t>年</a:t>
            </a:r>
            <a:r>
              <a:rPr lang="en-US" altLang="zh-CN" sz="2400" dirty="0">
                <a:solidFill>
                  <a:srgbClr val="0000CC"/>
                </a:solidFill>
                <a:latin typeface="黑体" panose="02010609060101010101" pitchFamily="49" charset="-122"/>
                <a:ea typeface="黑体" panose="02010609060101010101" pitchFamily="49" charset="-122"/>
              </a:rPr>
              <a:t>3</a:t>
            </a:r>
            <a:r>
              <a:rPr lang="zh-CN" altLang="en-US" sz="2400" dirty="0">
                <a:solidFill>
                  <a:srgbClr val="0000CC"/>
                </a:solidFill>
                <a:latin typeface="黑体" panose="02010609060101010101" pitchFamily="49" charset="-122"/>
                <a:ea typeface="黑体" panose="02010609060101010101" pitchFamily="49" charset="-122"/>
              </a:rPr>
              <a:t>月</a:t>
            </a:r>
            <a:r>
              <a:rPr lang="en-US" altLang="zh-CN" sz="2400" dirty="0">
                <a:solidFill>
                  <a:srgbClr val="0000CC"/>
                </a:solidFill>
                <a:latin typeface="黑体" panose="02010609060101010101" pitchFamily="49" charset="-122"/>
                <a:ea typeface="黑体" panose="02010609060101010101" pitchFamily="49" charset="-122"/>
              </a:rPr>
              <a:t>19</a:t>
            </a:r>
            <a:r>
              <a:rPr lang="zh-CN" altLang="en-US" sz="2400" dirty="0">
                <a:solidFill>
                  <a:srgbClr val="0000CC"/>
                </a:solidFill>
                <a:latin typeface="黑体" panose="02010609060101010101" pitchFamily="49" charset="-122"/>
                <a:ea typeface="黑体" panose="02010609060101010101" pitchFamily="49" charset="-122"/>
              </a:rPr>
              <a:t>日，我国的新丰江水库诱发</a:t>
            </a:r>
            <a:r>
              <a:rPr lang="en-US" altLang="zh-CN" sz="2400" b="1" dirty="0">
                <a:solidFill>
                  <a:srgbClr val="0000CC"/>
                </a:solidFill>
                <a:latin typeface="黑体" panose="02010609060101010101" pitchFamily="49" charset="-122"/>
                <a:ea typeface="黑体" panose="02010609060101010101" pitchFamily="49" charset="-122"/>
              </a:rPr>
              <a:t>6.4</a:t>
            </a:r>
            <a:r>
              <a:rPr lang="zh-CN" altLang="en-US" sz="2400" b="1" dirty="0">
                <a:solidFill>
                  <a:srgbClr val="0000CC"/>
                </a:solidFill>
                <a:latin typeface="黑体" panose="02010609060101010101" pitchFamily="49" charset="-122"/>
                <a:ea typeface="黑体" panose="02010609060101010101" pitchFamily="49" charset="-122"/>
              </a:rPr>
              <a:t>级地震。</a:t>
            </a:r>
          </a:p>
          <a:p>
            <a:pPr marL="0" lvl="0" indent="0" eaLnBrk="1" hangingPunct="1">
              <a:spcBef>
                <a:spcPct val="30000"/>
              </a:spcBef>
              <a:buClrTx/>
              <a:buSzPct val="100000"/>
              <a:buNone/>
            </a:pPr>
            <a:r>
              <a:rPr lang="zh-CN" altLang="en-US" sz="2400" dirty="0">
                <a:solidFill>
                  <a:srgbClr val="0000CC"/>
                </a:solidFill>
                <a:latin typeface="黑体" panose="02010609060101010101" pitchFamily="49" charset="-122"/>
                <a:ea typeface="黑体" panose="02010609060101010101" pitchFamily="49" charset="-122"/>
              </a:rPr>
              <a:t>--美国有因深井注水诱发</a:t>
            </a:r>
            <a:r>
              <a:rPr lang="en-US" altLang="zh-CN" sz="2400" b="1" dirty="0">
                <a:solidFill>
                  <a:srgbClr val="0000CC"/>
                </a:solidFill>
                <a:latin typeface="黑体" panose="02010609060101010101" pitchFamily="49" charset="-122"/>
                <a:ea typeface="黑体" panose="02010609060101010101" pitchFamily="49" charset="-122"/>
              </a:rPr>
              <a:t>5.8</a:t>
            </a:r>
            <a:r>
              <a:rPr lang="zh-CN" altLang="en-US" sz="2400" b="1" dirty="0">
                <a:solidFill>
                  <a:srgbClr val="0000CC"/>
                </a:solidFill>
                <a:latin typeface="黑体" panose="02010609060101010101" pitchFamily="49" charset="-122"/>
                <a:ea typeface="黑体" panose="02010609060101010101" pitchFamily="49" charset="-122"/>
              </a:rPr>
              <a:t>级地震</a:t>
            </a:r>
            <a:r>
              <a:rPr lang="zh-CN" altLang="en-US" sz="2400" dirty="0">
                <a:solidFill>
                  <a:srgbClr val="0000CC"/>
                </a:solidFill>
                <a:latin typeface="黑体" panose="02010609060101010101" pitchFamily="49" charset="-122"/>
                <a:ea typeface="黑体" panose="02010609060101010101" pitchFamily="49" charset="-122"/>
              </a:rPr>
              <a:t>的报道</a:t>
            </a:r>
            <a:r>
              <a:rPr lang="zh-CN" altLang="en-US" sz="2400" b="1" dirty="0">
                <a:solidFill>
                  <a:srgbClr val="0000CC"/>
                </a:solidFill>
                <a:latin typeface="黑体" panose="02010609060101010101" pitchFamily="49" charset="-122"/>
                <a:ea typeface="黑体" panose="02010609060101010101" pitchFamily="49" charset="-122"/>
              </a:rPr>
              <a:t>。</a:t>
            </a:r>
            <a:endParaRPr lang="zh-CN" altLang="en-US" sz="2400" dirty="0">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akura">
  <a:themeElements>
    <a:clrScheme name="Sakura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fontScheme name="Sakura">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defRPr>
        </a:defPPr>
      </a:lstStyle>
    </a:lnDef>
  </a:objectDefaults>
  <a:extraClrSchemeLst>
    <a:extraClrScheme>
      <a:clrScheme name="Sakura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Sakura 2">
        <a:dk1>
          <a:srgbClr val="463634"/>
        </a:dk1>
        <a:lt1>
          <a:srgbClr val="FFFFCC"/>
        </a:lt1>
        <a:dk2>
          <a:srgbClr val="795241"/>
        </a:dk2>
        <a:lt2>
          <a:srgbClr val="000000"/>
        </a:lt2>
        <a:accent1>
          <a:srgbClr val="F9DBD3"/>
        </a:accent1>
        <a:accent2>
          <a:srgbClr val="DACA9C"/>
        </a:accent2>
        <a:accent3>
          <a:srgbClr val="FFFFE2"/>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Sakur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kura_2">
  <a:themeElements>
    <a:clrScheme name="Sakura_2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fontScheme name="Sakura_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defRPr>
        </a:defPPr>
      </a:lstStyle>
    </a:lnDef>
  </a:objectDefaults>
  <a:extraClrSchemeLst>
    <a:extraClrScheme>
      <a:clrScheme name="Sakura_2 1">
        <a:dk1>
          <a:srgbClr val="463634"/>
        </a:dk1>
        <a:lt1>
          <a:srgbClr val="AA947E"/>
        </a:lt1>
        <a:dk2>
          <a:srgbClr val="795241"/>
        </a:dk2>
        <a:lt2>
          <a:srgbClr val="000000"/>
        </a:lt2>
        <a:accent1>
          <a:srgbClr val="F9DBD3"/>
        </a:accent1>
        <a:accent2>
          <a:srgbClr val="DACA9C"/>
        </a:accent2>
        <a:accent3>
          <a:srgbClr val="D2C8C0"/>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Sakura_2 2">
        <a:dk1>
          <a:srgbClr val="463634"/>
        </a:dk1>
        <a:lt1>
          <a:srgbClr val="FFFFCC"/>
        </a:lt1>
        <a:dk2>
          <a:srgbClr val="795241"/>
        </a:dk2>
        <a:lt2>
          <a:srgbClr val="000000"/>
        </a:lt2>
        <a:accent1>
          <a:srgbClr val="F9DBD3"/>
        </a:accent1>
        <a:accent2>
          <a:srgbClr val="DACA9C"/>
        </a:accent2>
        <a:accent3>
          <a:srgbClr val="FFFFE2"/>
        </a:accent3>
        <a:accent4>
          <a:srgbClr val="3A2D2B"/>
        </a:accent4>
        <a:accent5>
          <a:srgbClr val="FBEAE6"/>
        </a:accent5>
        <a:accent6>
          <a:srgbClr val="C5B78D"/>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Sakura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Designs\Sakura.pot</Template>
  <TotalTime>14</TotalTime>
  <Words>4755</Words>
  <Application>Microsoft Office PowerPoint</Application>
  <PresentationFormat>全屏显示(4:3)</PresentationFormat>
  <Paragraphs>510</Paragraphs>
  <Slides>74</Slides>
  <Notes>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74</vt:i4>
      </vt:variant>
    </vt:vector>
  </HeadingPairs>
  <TitlesOfParts>
    <vt:vector size="82" baseType="lpstr">
      <vt:lpstr>黑体</vt:lpstr>
      <vt:lpstr>楷体_GB2312</vt:lpstr>
      <vt:lpstr>宋体</vt:lpstr>
      <vt:lpstr>Arial</vt:lpstr>
      <vt:lpstr>Times New Roman</vt:lpstr>
      <vt:lpstr>Wingdings</vt:lpstr>
      <vt:lpstr>Sakura</vt:lpstr>
      <vt:lpstr>Sakura_2</vt:lpstr>
      <vt:lpstr>PowerPoint 演示文稿</vt:lpstr>
      <vt:lpstr>PowerPoint 演示文稿</vt:lpstr>
      <vt:lpstr>第一节  地震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板快划分和板快边界</vt:lpstr>
      <vt:lpstr>PowerPoint 演示文稿</vt:lpstr>
      <vt:lpstr>PowerPoint 演示文稿</vt:lpstr>
      <vt:lpstr>PowerPoint 演示文稿</vt:lpstr>
      <vt:lpstr>全球地震活动分布( &gt;M5, 1980年后)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vgkj</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wendd</dc:creator>
  <cp:lastModifiedBy>Lenovo</cp:lastModifiedBy>
  <cp:revision>268</cp:revision>
  <dcterms:created xsi:type="dcterms:W3CDTF">2001-05-16T14:02:00Z</dcterms:created>
  <dcterms:modified xsi:type="dcterms:W3CDTF">2019-11-14T10:04:50Z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